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3" r:id="rId27"/>
    <p:sldId id="284" r:id="rId28"/>
    <p:sldId id="285" r:id="rId29"/>
    <p:sldId id="286" r:id="rId30"/>
    <p:sldId id="287" r:id="rId31"/>
    <p:sldId id="278" r:id="rId32"/>
    <p:sldId id="288" r:id="rId33"/>
    <p:sldId id="289" r:id="rId34"/>
    <p:sldId id="290" r:id="rId35"/>
    <p:sldId id="293" r:id="rId36"/>
    <p:sldId id="279" r:id="rId37"/>
    <p:sldId id="280" r:id="rId38"/>
  </p:sldIdLst>
  <p:sldSz cx="12192000" cy="6858000"/>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1F83"/>
    <a:srgbClr val="FFCCFF"/>
    <a:srgbClr val="831F82"/>
    <a:srgbClr val="C72F7F"/>
    <a:srgbClr val="F9CC47"/>
    <a:srgbClr val="EB9740"/>
    <a:srgbClr val="0B6820"/>
    <a:srgbClr val="D9D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78"/>
    <p:restoredTop sz="93692"/>
  </p:normalViewPr>
  <p:slideViewPr>
    <p:cSldViewPr snapToGrid="0" snapToObjects="1">
      <p:cViewPr varScale="1">
        <p:scale>
          <a:sx n="111" d="100"/>
          <a:sy n="111" d="100"/>
        </p:scale>
        <p:origin x="26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BFA4855-844F-4AB7-8C13-4601097C1EB9}" type="datetimeFigureOut">
              <a:rPr lang="fr-FR"/>
              <a:pPr>
                <a:defRPr/>
              </a:pPr>
              <a:t>12/07/2022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8CE36FC-2AFA-4646-A938-D332F270D5FD}" type="slidenum">
              <a:rPr lang="fr-FR" altLang="fr-FR"/>
              <a:pPr/>
              <a:t>‹N°›</a:t>
            </a:fld>
            <a:endParaRPr lang="fr-FR" altLang="fr-FR"/>
          </a:p>
        </p:txBody>
      </p:sp>
    </p:spTree>
    <p:extLst>
      <p:ext uri="{BB962C8B-B14F-4D97-AF65-F5344CB8AC3E}">
        <p14:creationId xmlns:p14="http://schemas.microsoft.com/office/powerpoint/2010/main" val="18053347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09600" y="2130432"/>
            <a:ext cx="10668000" cy="1470025"/>
          </a:xfrm>
        </p:spPr>
        <p:txBody>
          <a:bodyPr/>
          <a:lstStyle/>
          <a:p>
            <a:r>
              <a:rPr lang="fr-FR" smtClean="0"/>
              <a:t>Modifiez le style du titre</a:t>
            </a:r>
            <a:endParaRPr lang="fr-FR" dirty="0"/>
          </a:p>
        </p:txBody>
      </p:sp>
      <p:sp>
        <p:nvSpPr>
          <p:cNvPr id="3" name="Sous-titre 2"/>
          <p:cNvSpPr>
            <a:spLocks noGrp="1"/>
          </p:cNvSpPr>
          <p:nvPr>
            <p:ph type="subTitle" idx="1"/>
          </p:nvPr>
        </p:nvSpPr>
        <p:spPr>
          <a:xfrm>
            <a:off x="609600" y="3886200"/>
            <a:ext cx="10668000" cy="175260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459B3E72-C3F5-4A2A-8469-FCD06B74B713}" type="datetime2">
              <a:rPr lang="fr-FR"/>
              <a:pPr>
                <a:defRPr/>
              </a:pPr>
              <a:t>mardi 12 juillet 2022</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fld id="{F6FFEE1C-04DD-478E-BCB3-E61CAA7046DB}" type="slidenum">
              <a:rPr lang="fr-FR" altLang="fr-FR"/>
              <a:pPr/>
              <a:t>‹N°›</a:t>
            </a:fld>
            <a:endParaRPr lang="fr-FR" altLang="fr-FR"/>
          </a:p>
        </p:txBody>
      </p:sp>
    </p:spTree>
    <p:extLst>
      <p:ext uri="{BB962C8B-B14F-4D97-AF65-F5344CB8AC3E}">
        <p14:creationId xmlns:p14="http://schemas.microsoft.com/office/powerpoint/2010/main" val="1852904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lvl1pPr>
              <a:buClr>
                <a:srgbClr val="831F83"/>
              </a:buClr>
              <a:defRPr i="0"/>
            </a:lvl1pPr>
            <a:lvl2pPr>
              <a:buClr>
                <a:srgbClr val="831F83"/>
              </a:buClr>
              <a:defRPr b="0" i="0"/>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B6FFB0A7-953B-4AB2-AE64-AA0AE8453F41}" type="datetime2">
              <a:rPr lang="fr-FR"/>
              <a:pPr>
                <a:defRPr/>
              </a:pPr>
              <a:t>mardi 12 juillet 2022</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fld id="{1A860D55-58FF-404E-BD7A-316BE874AEEA}" type="slidenum">
              <a:rPr lang="fr-FR" altLang="fr-FR"/>
              <a:pPr/>
              <a:t>‹N°›</a:t>
            </a:fld>
            <a:endParaRPr lang="fr-FR" altLang="fr-FR"/>
          </a:p>
        </p:txBody>
      </p:sp>
    </p:spTree>
    <p:extLst>
      <p:ext uri="{BB962C8B-B14F-4D97-AF65-F5344CB8AC3E}">
        <p14:creationId xmlns:p14="http://schemas.microsoft.com/office/powerpoint/2010/main" val="34003121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5"/>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45"/>
            <a:ext cx="8026400" cy="5851525"/>
          </a:xfrm>
        </p:spPr>
        <p:txBody>
          <a:bodyPr vert="eaVert"/>
          <a:lstStyle>
            <a:lvl1pPr>
              <a:buClr>
                <a:srgbClr val="831F83"/>
              </a:buClr>
              <a:defRPr/>
            </a:lvl1pPr>
            <a:lvl2pPr>
              <a:buClr>
                <a:srgbClr val="831F83"/>
              </a:buClr>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A069C57C-4655-4EFC-AEA0-867D04877D22}" type="datetime2">
              <a:rPr lang="fr-FR"/>
              <a:pPr>
                <a:defRPr/>
              </a:pPr>
              <a:t>mardi 12 juillet 2022</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fld id="{CFF2596A-83E3-49A6-A658-3A7C89F84A2A}" type="slidenum">
              <a:rPr lang="fr-FR" altLang="fr-FR"/>
              <a:pPr/>
              <a:t>‹N°›</a:t>
            </a:fld>
            <a:endParaRPr lang="fr-FR" altLang="fr-FR"/>
          </a:p>
        </p:txBody>
      </p:sp>
    </p:spTree>
    <p:extLst>
      <p:ext uri="{BB962C8B-B14F-4D97-AF65-F5344CB8AC3E}">
        <p14:creationId xmlns:p14="http://schemas.microsoft.com/office/powerpoint/2010/main" val="27800104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3D328E91-F40D-49C9-A4D6-4FCEC946C54D}" type="datetime2">
              <a:rPr lang="fr-FR"/>
              <a:pPr>
                <a:defRPr/>
              </a:pPr>
              <a:t>mardi 12 juillet 2022</a:t>
            </a:fld>
            <a:endParaRPr lang="fr-FR" dirty="0"/>
          </a:p>
        </p:txBody>
      </p:sp>
      <p:sp>
        <p:nvSpPr>
          <p:cNvPr id="4" name="Espace réservé du numéro de diapositive 5"/>
          <p:cNvSpPr>
            <a:spLocks noGrp="1"/>
          </p:cNvSpPr>
          <p:nvPr>
            <p:ph type="sldNum" sz="quarter" idx="11"/>
          </p:nvPr>
        </p:nvSpPr>
        <p:spPr/>
        <p:txBody>
          <a:bodyPr/>
          <a:lstStyle>
            <a:lvl1pPr>
              <a:defRPr/>
            </a:lvl1pPr>
          </a:lstStyle>
          <a:p>
            <a:fld id="{DAE60390-DF9C-4419-99D3-7831FD87A581}" type="slidenum">
              <a:rPr lang="fr-FR" altLang="fr-FR"/>
              <a:pPr/>
              <a:t>‹N°›</a:t>
            </a:fld>
            <a:endParaRPr lang="fr-FR" altLang="fr-FR"/>
          </a:p>
        </p:txBody>
      </p:sp>
    </p:spTree>
    <p:extLst>
      <p:ext uri="{BB962C8B-B14F-4D97-AF65-F5344CB8AC3E}">
        <p14:creationId xmlns:p14="http://schemas.microsoft.com/office/powerpoint/2010/main" val="483482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1563757" y="1600206"/>
            <a:ext cx="9077739" cy="4525963"/>
          </a:xfrm>
        </p:spPr>
        <p:txBody>
          <a:bodyPr/>
          <a:lstStyle>
            <a:lvl1pPr>
              <a:buClr>
                <a:srgbClr val="831F83"/>
              </a:buClr>
              <a:defRPr/>
            </a:lvl1pPr>
            <a:lvl2pPr>
              <a:buClr>
                <a:srgbClr val="831F83"/>
              </a:buClr>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F86066F3-4FDD-446D-8F93-03CA9E55F841}" type="datetime2">
              <a:rPr lang="fr-FR"/>
              <a:pPr>
                <a:defRPr/>
              </a:pPr>
              <a:t>mardi 12 juillet 2022</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fld id="{A7FC3735-29C3-45B5-B3FB-565289075C3A}" type="slidenum">
              <a:rPr lang="fr-FR" altLang="fr-FR"/>
              <a:pPr/>
              <a:t>‹N°›</a:t>
            </a:fld>
            <a:endParaRPr lang="fr-FR" altLang="fr-FR"/>
          </a:p>
        </p:txBody>
      </p:sp>
    </p:spTree>
    <p:extLst>
      <p:ext uri="{BB962C8B-B14F-4D97-AF65-F5344CB8AC3E}">
        <p14:creationId xmlns:p14="http://schemas.microsoft.com/office/powerpoint/2010/main" val="3241253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09602" y="4406907"/>
            <a:ext cx="10716684" cy="1362075"/>
          </a:xfrm>
        </p:spPr>
        <p:txBody>
          <a:bodyPr anchor="t"/>
          <a:lstStyle>
            <a:lvl1pPr algn="l">
              <a:defRPr sz="3000" b="1" cap="all"/>
            </a:lvl1pPr>
          </a:lstStyle>
          <a:p>
            <a:r>
              <a:rPr lang="fr-FR" smtClean="0"/>
              <a:t>Modifiez le style du titre</a:t>
            </a:r>
            <a:endParaRPr lang="fr-FR"/>
          </a:p>
        </p:txBody>
      </p:sp>
      <p:sp>
        <p:nvSpPr>
          <p:cNvPr id="3" name="Espace réservé du texte 2"/>
          <p:cNvSpPr>
            <a:spLocks noGrp="1"/>
          </p:cNvSpPr>
          <p:nvPr>
            <p:ph type="body" idx="1"/>
          </p:nvPr>
        </p:nvSpPr>
        <p:spPr>
          <a:xfrm>
            <a:off x="609602" y="2906713"/>
            <a:ext cx="10716684"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50DD4F1-D889-4EF9-AB08-33890E1782C2}" type="datetime2">
              <a:rPr lang="fr-FR"/>
              <a:pPr>
                <a:defRPr/>
              </a:pPr>
              <a:t>mardi 12 juillet 2022</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fld id="{293E9B6D-1909-4AD4-931E-8A076EDC110C}" type="slidenum">
              <a:rPr lang="fr-FR" altLang="fr-FR"/>
              <a:pPr/>
              <a:t>‹N°›</a:t>
            </a:fld>
            <a:endParaRPr lang="fr-FR" altLang="fr-FR"/>
          </a:p>
        </p:txBody>
      </p:sp>
    </p:spTree>
    <p:extLst>
      <p:ext uri="{BB962C8B-B14F-4D97-AF65-F5344CB8AC3E}">
        <p14:creationId xmlns:p14="http://schemas.microsoft.com/office/powerpoint/2010/main" val="4602528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63756" y="1600206"/>
            <a:ext cx="4430643" cy="4525963"/>
          </a:xfrm>
          <a:ln>
            <a:noFill/>
          </a:ln>
        </p:spPr>
        <p:txBody>
          <a:bodyPr/>
          <a:lstStyle>
            <a:lvl1pPr>
              <a:buClr>
                <a:srgbClr val="831F83"/>
              </a:buClr>
              <a:defRPr sz="2100">
                <a:solidFill>
                  <a:schemeClr val="tx1"/>
                </a:solidFill>
              </a:defRPr>
            </a:lvl1pPr>
            <a:lvl2pPr>
              <a:buClr>
                <a:srgbClr val="831F83"/>
              </a:buCl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197600" y="1600206"/>
            <a:ext cx="4443896" cy="4525963"/>
          </a:xfrm>
        </p:spPr>
        <p:txBody>
          <a:bodyPr/>
          <a:lstStyle>
            <a:lvl1pPr>
              <a:buClr>
                <a:srgbClr val="831F83"/>
              </a:buClr>
              <a:defRPr sz="2100"/>
            </a:lvl1pPr>
            <a:lvl2pPr>
              <a:buClr>
                <a:srgbClr val="831F83"/>
              </a:buCl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5D94103A-AD0E-4C3D-874F-DB9722936414}" type="datetime2">
              <a:rPr lang="fr-FR"/>
              <a:pPr>
                <a:defRPr/>
              </a:pPr>
              <a:t>mardi 12 juillet 2022</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fld id="{9C7B34BD-7946-43DC-8F1B-B310511E29CB}" type="slidenum">
              <a:rPr lang="fr-FR" altLang="fr-FR"/>
              <a:pPr/>
              <a:t>‹N°›</a:t>
            </a:fld>
            <a:endParaRPr lang="fr-FR" altLang="fr-FR"/>
          </a:p>
        </p:txBody>
      </p:sp>
    </p:spTree>
    <p:extLst>
      <p:ext uri="{BB962C8B-B14F-4D97-AF65-F5344CB8AC3E}">
        <p14:creationId xmlns:p14="http://schemas.microsoft.com/office/powerpoint/2010/main" val="1311576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563757" y="1535113"/>
            <a:ext cx="4432760" cy="639762"/>
          </a:xfrm>
        </p:spPr>
        <p:txBody>
          <a:bodyPr anchor="b"/>
          <a:lstStyle>
            <a:lvl1pPr marL="0" indent="0">
              <a:buNone/>
              <a:defRPr sz="1800" b="1">
                <a:solidFill>
                  <a:srgbClr val="831F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smtClean="0"/>
              <a:t>Modifiez les styles du texte du masque</a:t>
            </a:r>
          </a:p>
        </p:txBody>
      </p:sp>
      <p:sp>
        <p:nvSpPr>
          <p:cNvPr id="4" name="Espace réservé du contenu 3"/>
          <p:cNvSpPr>
            <a:spLocks noGrp="1"/>
          </p:cNvSpPr>
          <p:nvPr>
            <p:ph sz="half" idx="2"/>
          </p:nvPr>
        </p:nvSpPr>
        <p:spPr>
          <a:xfrm>
            <a:off x="1563757" y="2174875"/>
            <a:ext cx="4432760" cy="3951288"/>
          </a:xfrm>
        </p:spPr>
        <p:txBody>
          <a:bodyPr/>
          <a:lstStyle>
            <a:lvl1pPr>
              <a:buClr>
                <a:srgbClr val="831F83"/>
              </a:buClr>
              <a:defRPr sz="1800"/>
            </a:lvl1pPr>
            <a:lvl2pPr>
              <a:buClr>
                <a:srgbClr val="831F83"/>
              </a:buCl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6193373" y="1535113"/>
            <a:ext cx="4448124" cy="639762"/>
          </a:xfrm>
        </p:spPr>
        <p:txBody>
          <a:bodyPr anchor="b"/>
          <a:lstStyle>
            <a:lvl1pPr marL="0" indent="0">
              <a:buNone/>
              <a:defRPr sz="1800" b="1">
                <a:solidFill>
                  <a:srgbClr val="831F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smtClean="0"/>
              <a:t>Modifiez les styles du texte du masque</a:t>
            </a:r>
          </a:p>
        </p:txBody>
      </p:sp>
      <p:sp>
        <p:nvSpPr>
          <p:cNvPr id="6" name="Espace réservé du contenu 5"/>
          <p:cNvSpPr>
            <a:spLocks noGrp="1"/>
          </p:cNvSpPr>
          <p:nvPr>
            <p:ph sz="quarter" idx="4"/>
          </p:nvPr>
        </p:nvSpPr>
        <p:spPr>
          <a:xfrm>
            <a:off x="6193373" y="2174875"/>
            <a:ext cx="4448124" cy="3951288"/>
          </a:xfrm>
        </p:spPr>
        <p:txBody>
          <a:bodyPr/>
          <a:lstStyle>
            <a:lvl1pPr>
              <a:buClr>
                <a:srgbClr val="831F83"/>
              </a:buClr>
              <a:defRPr sz="1800"/>
            </a:lvl1pPr>
            <a:lvl2pPr>
              <a:buClr>
                <a:srgbClr val="831F83"/>
              </a:buCl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E9406CB1-1879-4972-B4B0-C8470A08575F}" type="datetime2">
              <a:rPr lang="fr-FR"/>
              <a:pPr>
                <a:defRPr/>
              </a:pPr>
              <a:t>mardi 12 juillet 2022</a:t>
            </a:fld>
            <a:endParaRPr lang="fr-FR" dirty="0"/>
          </a:p>
        </p:txBody>
      </p:sp>
      <p:sp>
        <p:nvSpPr>
          <p:cNvPr id="8" name="Espace réservé du numéro de diapositive 5"/>
          <p:cNvSpPr>
            <a:spLocks noGrp="1"/>
          </p:cNvSpPr>
          <p:nvPr>
            <p:ph type="sldNum" sz="quarter" idx="11"/>
          </p:nvPr>
        </p:nvSpPr>
        <p:spPr/>
        <p:txBody>
          <a:bodyPr/>
          <a:lstStyle>
            <a:lvl1pPr>
              <a:defRPr/>
            </a:lvl1pPr>
          </a:lstStyle>
          <a:p>
            <a:fld id="{F8632CEC-E246-4652-B0C0-83F6B7A2336D}" type="slidenum">
              <a:rPr lang="fr-FR" altLang="fr-FR"/>
              <a:pPr/>
              <a:t>‹N°›</a:t>
            </a:fld>
            <a:endParaRPr lang="fr-FR" altLang="fr-FR"/>
          </a:p>
        </p:txBody>
      </p:sp>
    </p:spTree>
    <p:extLst>
      <p:ext uri="{BB962C8B-B14F-4D97-AF65-F5344CB8AC3E}">
        <p14:creationId xmlns:p14="http://schemas.microsoft.com/office/powerpoint/2010/main" val="1062481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B7CFD98-7641-410A-8AC1-947348D31EB3}" type="datetime2">
              <a:rPr lang="fr-FR"/>
              <a:pPr>
                <a:defRPr/>
              </a:pPr>
              <a:t>mardi 12 juillet 2022</a:t>
            </a:fld>
            <a:endParaRPr lang="fr-FR" dirty="0"/>
          </a:p>
        </p:txBody>
      </p:sp>
      <p:sp>
        <p:nvSpPr>
          <p:cNvPr id="4" name="Espace réservé du numéro de diapositive 5"/>
          <p:cNvSpPr>
            <a:spLocks noGrp="1"/>
          </p:cNvSpPr>
          <p:nvPr>
            <p:ph type="sldNum" sz="quarter" idx="11"/>
          </p:nvPr>
        </p:nvSpPr>
        <p:spPr/>
        <p:txBody>
          <a:bodyPr/>
          <a:lstStyle>
            <a:lvl1pPr>
              <a:defRPr/>
            </a:lvl1pPr>
          </a:lstStyle>
          <a:p>
            <a:fld id="{E958F09A-98B4-46E7-B0C2-84B07744F4FB}" type="slidenum">
              <a:rPr lang="fr-FR" altLang="fr-FR"/>
              <a:pPr/>
              <a:t>‹N°›</a:t>
            </a:fld>
            <a:endParaRPr lang="fr-FR" altLang="fr-FR"/>
          </a:p>
        </p:txBody>
      </p:sp>
    </p:spTree>
    <p:extLst>
      <p:ext uri="{BB962C8B-B14F-4D97-AF65-F5344CB8AC3E}">
        <p14:creationId xmlns:p14="http://schemas.microsoft.com/office/powerpoint/2010/main" val="29060122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4625A44-5822-4104-8C49-FE26A5CF210F}" type="datetime2">
              <a:rPr lang="fr-FR"/>
              <a:pPr>
                <a:defRPr/>
              </a:pPr>
              <a:t>mardi 12 juillet 2022</a:t>
            </a:fld>
            <a:endParaRPr lang="fr-FR" dirty="0"/>
          </a:p>
        </p:txBody>
      </p:sp>
      <p:sp>
        <p:nvSpPr>
          <p:cNvPr id="3" name="Espace réservé du numéro de diapositive 5"/>
          <p:cNvSpPr>
            <a:spLocks noGrp="1"/>
          </p:cNvSpPr>
          <p:nvPr>
            <p:ph type="sldNum" sz="quarter" idx="11"/>
          </p:nvPr>
        </p:nvSpPr>
        <p:spPr/>
        <p:txBody>
          <a:bodyPr/>
          <a:lstStyle>
            <a:lvl1pPr>
              <a:defRPr/>
            </a:lvl1pPr>
          </a:lstStyle>
          <a:p>
            <a:fld id="{0A41F5BA-875F-4464-9A50-C8B453166E83}" type="slidenum">
              <a:rPr lang="fr-FR" altLang="fr-FR"/>
              <a:pPr/>
              <a:t>‹N°›</a:t>
            </a:fld>
            <a:endParaRPr lang="fr-FR" altLang="fr-FR"/>
          </a:p>
        </p:txBody>
      </p:sp>
    </p:spTree>
    <p:extLst>
      <p:ext uri="{BB962C8B-B14F-4D97-AF65-F5344CB8AC3E}">
        <p14:creationId xmlns:p14="http://schemas.microsoft.com/office/powerpoint/2010/main" val="1980131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lstStyle>
            <a:lvl1pPr algn="l">
              <a:defRPr sz="1500" b="1"/>
            </a:lvl1pPr>
          </a:lstStyle>
          <a:p>
            <a:r>
              <a:rPr lang="fr-FR" smtClean="0"/>
              <a:t>Modifiez le style du titre</a:t>
            </a:r>
            <a:endParaRPr lang="fr-FR"/>
          </a:p>
        </p:txBody>
      </p:sp>
      <p:sp>
        <p:nvSpPr>
          <p:cNvPr id="3" name="Espace réservé du contenu 2"/>
          <p:cNvSpPr>
            <a:spLocks noGrp="1"/>
          </p:cNvSpPr>
          <p:nvPr>
            <p:ph idx="1"/>
          </p:nvPr>
        </p:nvSpPr>
        <p:spPr>
          <a:xfrm>
            <a:off x="4766733" y="273057"/>
            <a:ext cx="6815667" cy="5853113"/>
          </a:xfrm>
        </p:spPr>
        <p:txBody>
          <a:bodyPr/>
          <a:lstStyle>
            <a:lvl1pPr>
              <a:buClr>
                <a:srgbClr val="831F83"/>
              </a:buClr>
              <a:defRPr sz="2400"/>
            </a:lvl1pPr>
            <a:lvl2pPr>
              <a:buClr>
                <a:srgbClr val="831F83"/>
              </a:buCl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E96C2F7-2CA2-4382-9070-72876A8505AC}" type="datetime2">
              <a:rPr lang="fr-FR"/>
              <a:pPr>
                <a:defRPr/>
              </a:pPr>
              <a:t>mardi 12 juillet 2022</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fld id="{3176F857-6E64-48A2-9B3B-808E156CF2FF}" type="slidenum">
              <a:rPr lang="fr-FR" altLang="fr-FR"/>
              <a:pPr/>
              <a:t>‹N°›</a:t>
            </a:fld>
            <a:endParaRPr lang="fr-FR" altLang="fr-FR"/>
          </a:p>
        </p:txBody>
      </p:sp>
    </p:spTree>
    <p:extLst>
      <p:ext uri="{BB962C8B-B14F-4D97-AF65-F5344CB8AC3E}">
        <p14:creationId xmlns:p14="http://schemas.microsoft.com/office/powerpoint/2010/main" val="23783477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lstStyle>
            <a:lvl1pPr algn="l">
              <a:defRPr sz="15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27AB73A-D8EF-48FE-B8CD-72B14622CC80}" type="datetime2">
              <a:rPr lang="fr-FR"/>
              <a:pPr>
                <a:defRPr/>
              </a:pPr>
              <a:t>mardi 12 juillet 2022</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fld id="{57C8B08D-432B-40ED-9C8D-8D0DE312FE6B}" type="slidenum">
              <a:rPr lang="fr-FR" altLang="fr-FR"/>
              <a:pPr/>
              <a:t>‹N°›</a:t>
            </a:fld>
            <a:endParaRPr lang="fr-FR" altLang="fr-FR"/>
          </a:p>
        </p:txBody>
      </p:sp>
    </p:spTree>
    <p:extLst>
      <p:ext uri="{BB962C8B-B14F-4D97-AF65-F5344CB8AC3E}">
        <p14:creationId xmlns:p14="http://schemas.microsoft.com/office/powerpoint/2010/main" val="25648206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10"/>
          <p:cNvPicPr>
            <a:picLocks noChangeAspect="1" noChangeArrowheads="1"/>
          </p:cNvPicPr>
          <p:nvPr/>
        </p:nvPicPr>
        <p:blipFill>
          <a:blip r:embed="rId14">
            <a:extLst>
              <a:ext uri="{28A0092B-C50C-407E-A947-70E740481C1C}">
                <a14:useLocalDpi xmlns:a14="http://schemas.microsoft.com/office/drawing/2010/main" val="0"/>
              </a:ext>
            </a:extLst>
          </a:blip>
          <a:srcRect r="18214" b="34471"/>
          <a:stretch>
            <a:fillRect/>
          </a:stretch>
        </p:blipFill>
        <p:spPr bwMode="auto">
          <a:xfrm>
            <a:off x="6688138" y="1724025"/>
            <a:ext cx="5503862"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203950"/>
            <a:ext cx="12192000" cy="654050"/>
          </a:xfrm>
          <a:prstGeom prst="rect">
            <a:avLst/>
          </a:prstGeom>
          <a:solidFill>
            <a:srgbClr val="831F8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28" name="Espace réservé du titre 1"/>
          <p:cNvSpPr>
            <a:spLocks noGrp="1" noChangeArrowheads="1"/>
          </p:cNvSpPr>
          <p:nvPr>
            <p:ph type="title"/>
          </p:nvPr>
        </p:nvSpPr>
        <p:spPr bwMode="auto">
          <a:xfrm>
            <a:off x="1563688" y="274638"/>
            <a:ext cx="9077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fr-FR" smtClean="0"/>
              <a:t>Cliquez et modifiez le titre</a:t>
            </a:r>
          </a:p>
        </p:txBody>
      </p:sp>
      <p:sp>
        <p:nvSpPr>
          <p:cNvPr id="1029" name="Espace réservé du texte 2"/>
          <p:cNvSpPr>
            <a:spLocks noGrp="1" noChangeArrowheads="1"/>
          </p:cNvSpPr>
          <p:nvPr>
            <p:ph type="body" idx="1"/>
          </p:nvPr>
        </p:nvSpPr>
        <p:spPr bwMode="auto">
          <a:xfrm>
            <a:off x="1563688" y="1600200"/>
            <a:ext cx="9077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0" tIns="0" rIns="0" bIns="0" rtlCol="0" anchor="ctr"/>
          <a:lstStyle>
            <a:lvl1pPr algn="l" eaLnBrk="1" fontAlgn="auto" hangingPunct="1">
              <a:spcBef>
                <a:spcPts val="0"/>
              </a:spcBef>
              <a:spcAft>
                <a:spcPts val="0"/>
              </a:spcAft>
              <a:defRPr sz="900" smtClean="0">
                <a:solidFill>
                  <a:schemeClr val="bg1"/>
                </a:solidFill>
                <a:latin typeface="+mn-lt"/>
              </a:defRPr>
            </a:lvl1pPr>
          </a:lstStyle>
          <a:p>
            <a:pPr>
              <a:defRPr/>
            </a:pPr>
            <a:fld id="{60754D21-D611-47C1-BAD7-3995D7AF6853}" type="datetime2">
              <a:rPr lang="fr-FR"/>
              <a:pPr>
                <a:defRPr/>
              </a:pPr>
              <a:t>mardi 12 juillet 2022</a:t>
            </a:fld>
            <a:endParaRPr lang="fr-FR" dirty="0"/>
          </a:p>
        </p:txBody>
      </p:sp>
      <p:sp>
        <p:nvSpPr>
          <p:cNvPr id="6" name="Espace réservé du numéro de diapositive 5"/>
          <p:cNvSpPr>
            <a:spLocks noGrp="1"/>
          </p:cNvSpPr>
          <p:nvPr>
            <p:ph type="sldNum" sz="quarter" idx="4"/>
          </p:nvPr>
        </p:nvSpPr>
        <p:spPr>
          <a:xfrm>
            <a:off x="4533900" y="6356350"/>
            <a:ext cx="2844800" cy="365125"/>
          </a:xfrm>
          <a:prstGeom prst="rect">
            <a:avLst/>
          </a:prstGeom>
        </p:spPr>
        <p:txBody>
          <a:bodyPr vert="horz" wrap="square" lIns="0" tIns="0" rIns="0" bIns="0" numCol="1" anchor="ctr" anchorCtr="0" compatLnSpc="1">
            <a:prstTxWarp prst="textNoShape">
              <a:avLst/>
            </a:prstTxWarp>
          </a:bodyPr>
          <a:lstStyle>
            <a:lvl1pPr algn="r" eaLnBrk="1" hangingPunct="1">
              <a:defRPr sz="900">
                <a:solidFill>
                  <a:schemeClr val="bg1"/>
                </a:solidFill>
              </a:defRPr>
            </a:lvl1pPr>
          </a:lstStyle>
          <a:p>
            <a:fld id="{065E769D-D808-4EE1-9C5F-BE864A088988}" type="slidenum">
              <a:rPr lang="fr-FR" altLang="fr-FR"/>
              <a:pPr/>
              <a:t>‹N°›</a:t>
            </a:fld>
            <a:endParaRPr lang="fr-FR" altLang="fr-FR"/>
          </a:p>
        </p:txBody>
      </p:sp>
      <p:pic>
        <p:nvPicPr>
          <p:cNvPr id="1032" name="Image 11"/>
          <p:cNvPicPr>
            <a:picLocks noChangeAspect="1" noChangeArrowheads="1"/>
          </p:cNvPicPr>
          <p:nvPr/>
        </p:nvPicPr>
        <p:blipFill>
          <a:blip r:embed="rId15">
            <a:extLst>
              <a:ext uri="{28A0092B-C50C-407E-A947-70E740481C1C}">
                <a14:useLocalDpi xmlns:a14="http://schemas.microsoft.com/office/drawing/2010/main" val="0"/>
              </a:ext>
            </a:extLst>
          </a:blip>
          <a:srcRect t="38768"/>
          <a:stretch>
            <a:fillRect/>
          </a:stretch>
        </p:blipFill>
        <p:spPr bwMode="auto">
          <a:xfrm>
            <a:off x="8712200" y="6218238"/>
            <a:ext cx="33242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p:txStyles>
    <p:titleStyle>
      <a:lvl1pPr algn="l" defTabSz="342900" rtl="0" eaLnBrk="1" fontAlgn="base" hangingPunct="1">
        <a:spcBef>
          <a:spcPct val="0"/>
        </a:spcBef>
        <a:spcAft>
          <a:spcPct val="0"/>
        </a:spcAft>
        <a:defRPr sz="3300" kern="1200">
          <a:solidFill>
            <a:schemeClr val="tx1"/>
          </a:solidFill>
          <a:latin typeface="+mj-lt"/>
          <a:ea typeface="+mj-ea"/>
          <a:cs typeface="+mj-cs"/>
        </a:defRPr>
      </a:lvl1pPr>
      <a:lvl2pPr algn="l" defTabSz="342900" rtl="0" eaLnBrk="1" fontAlgn="base" hangingPunct="1">
        <a:spcBef>
          <a:spcPct val="0"/>
        </a:spcBef>
        <a:spcAft>
          <a:spcPct val="0"/>
        </a:spcAft>
        <a:defRPr sz="3300">
          <a:solidFill>
            <a:schemeClr val="tx1"/>
          </a:solidFill>
          <a:latin typeface="Calibri Light" pitchFamily="34" charset="0"/>
        </a:defRPr>
      </a:lvl2pPr>
      <a:lvl3pPr algn="l" defTabSz="342900" rtl="0" eaLnBrk="1" fontAlgn="base" hangingPunct="1">
        <a:spcBef>
          <a:spcPct val="0"/>
        </a:spcBef>
        <a:spcAft>
          <a:spcPct val="0"/>
        </a:spcAft>
        <a:defRPr sz="3300">
          <a:solidFill>
            <a:schemeClr val="tx1"/>
          </a:solidFill>
          <a:latin typeface="Calibri Light" pitchFamily="34" charset="0"/>
        </a:defRPr>
      </a:lvl3pPr>
      <a:lvl4pPr algn="l" defTabSz="342900" rtl="0" eaLnBrk="1" fontAlgn="base" hangingPunct="1">
        <a:spcBef>
          <a:spcPct val="0"/>
        </a:spcBef>
        <a:spcAft>
          <a:spcPct val="0"/>
        </a:spcAft>
        <a:defRPr sz="3300">
          <a:solidFill>
            <a:schemeClr val="tx1"/>
          </a:solidFill>
          <a:latin typeface="Calibri Light" pitchFamily="34" charset="0"/>
        </a:defRPr>
      </a:lvl4pPr>
      <a:lvl5pPr algn="l" defTabSz="342900" rtl="0" eaLnBrk="1" fontAlgn="base" hangingPunct="1">
        <a:spcBef>
          <a:spcPct val="0"/>
        </a:spcBef>
        <a:spcAft>
          <a:spcPct val="0"/>
        </a:spcAft>
        <a:defRPr sz="3300">
          <a:solidFill>
            <a:schemeClr val="tx1"/>
          </a:solidFill>
          <a:latin typeface="Calibri Light" pitchFamily="34" charset="0"/>
        </a:defRPr>
      </a:lvl5pPr>
      <a:lvl6pPr marL="457200" algn="l" defTabSz="342900" rtl="0" eaLnBrk="1" fontAlgn="base" hangingPunct="1">
        <a:spcBef>
          <a:spcPct val="0"/>
        </a:spcBef>
        <a:spcAft>
          <a:spcPct val="0"/>
        </a:spcAft>
        <a:defRPr sz="3300">
          <a:solidFill>
            <a:schemeClr val="tx1"/>
          </a:solidFill>
          <a:latin typeface="Calibri Light" pitchFamily="34" charset="0"/>
        </a:defRPr>
      </a:lvl6pPr>
      <a:lvl7pPr marL="914400" algn="l" defTabSz="342900" rtl="0" eaLnBrk="1" fontAlgn="base" hangingPunct="1">
        <a:spcBef>
          <a:spcPct val="0"/>
        </a:spcBef>
        <a:spcAft>
          <a:spcPct val="0"/>
        </a:spcAft>
        <a:defRPr sz="3300">
          <a:solidFill>
            <a:schemeClr val="tx1"/>
          </a:solidFill>
          <a:latin typeface="Calibri Light" pitchFamily="34" charset="0"/>
        </a:defRPr>
      </a:lvl7pPr>
      <a:lvl8pPr marL="1371600" algn="l" defTabSz="342900" rtl="0" eaLnBrk="1" fontAlgn="base" hangingPunct="1">
        <a:spcBef>
          <a:spcPct val="0"/>
        </a:spcBef>
        <a:spcAft>
          <a:spcPct val="0"/>
        </a:spcAft>
        <a:defRPr sz="3300">
          <a:solidFill>
            <a:schemeClr val="tx1"/>
          </a:solidFill>
          <a:latin typeface="Calibri Light" pitchFamily="34" charset="0"/>
        </a:defRPr>
      </a:lvl8pPr>
      <a:lvl9pPr marL="1828800" algn="l" defTabSz="342900" rtl="0" eaLnBrk="1" fontAlgn="base" hangingPunct="1">
        <a:spcBef>
          <a:spcPct val="0"/>
        </a:spcBef>
        <a:spcAft>
          <a:spcPct val="0"/>
        </a:spcAft>
        <a:defRPr sz="3300">
          <a:solidFill>
            <a:schemeClr val="tx1"/>
          </a:solidFill>
          <a:latin typeface="Calibri Light" pitchFamily="34" charset="0"/>
        </a:defRPr>
      </a:lvl9pPr>
    </p:titleStyle>
    <p:bodyStyle>
      <a:lvl1pPr marL="285750" indent="-285750" algn="l" defTabSz="342900" rtl="0" eaLnBrk="1" fontAlgn="base" hangingPunct="1">
        <a:spcBef>
          <a:spcPct val="20000"/>
        </a:spcBef>
        <a:spcAft>
          <a:spcPct val="0"/>
        </a:spcAft>
        <a:buClr>
          <a:srgbClr val="831F83"/>
        </a:buClr>
        <a:buSzPct val="100000"/>
        <a:buFont typeface="LucidaGrande" pitchFamily="34" charset="0"/>
        <a:buChar char="■"/>
        <a:defRPr b="1" kern="1200">
          <a:solidFill>
            <a:schemeClr val="tx1"/>
          </a:solidFill>
          <a:latin typeface="+mn-lt"/>
          <a:ea typeface="+mn-ea"/>
          <a:cs typeface="+mn-cs"/>
        </a:defRPr>
      </a:lvl1pPr>
      <a:lvl2pPr marL="285750" indent="-285750" algn="l" defTabSz="342900" rtl="0" eaLnBrk="1" fontAlgn="base" hangingPunct="1">
        <a:spcBef>
          <a:spcPct val="20000"/>
        </a:spcBef>
        <a:spcAft>
          <a:spcPct val="0"/>
        </a:spcAft>
        <a:buClr>
          <a:srgbClr val="831F83"/>
        </a:buClr>
        <a:buSzPct val="100000"/>
        <a:buFont typeface="LucidaGrande" pitchFamily="34" charset="0"/>
        <a:buChar char="■"/>
        <a:defRPr kern="1200">
          <a:solidFill>
            <a:schemeClr val="tx1"/>
          </a:solidFill>
          <a:latin typeface="+mn-lt"/>
          <a:ea typeface="+mn-ea"/>
          <a:cs typeface="+mn-cs"/>
        </a:defRPr>
      </a:lvl2pPr>
      <a:lvl3pPr marL="285750" indent="-285750" algn="l" defTabSz="342900" rtl="0" eaLnBrk="1" fontAlgn="base" hangingPunct="1">
        <a:spcBef>
          <a:spcPct val="20000"/>
        </a:spcBef>
        <a:spcAft>
          <a:spcPct val="0"/>
        </a:spcAft>
        <a:buFont typeface="LucidaGrande" pitchFamily="34" charset="0"/>
        <a:buChar char="■"/>
        <a:defRPr sz="1400" b="1" kern="1200">
          <a:solidFill>
            <a:schemeClr val="tx1"/>
          </a:solidFill>
          <a:latin typeface="+mn-lt"/>
          <a:ea typeface="+mn-ea"/>
          <a:cs typeface="+mn-cs"/>
        </a:defRPr>
      </a:lvl3pPr>
      <a:lvl4pPr marL="285750" indent="-285750" algn="l" defTabSz="342900" rtl="0" eaLnBrk="1" fontAlgn="base" hangingPunct="1">
        <a:spcBef>
          <a:spcPct val="20000"/>
        </a:spcBef>
        <a:spcAft>
          <a:spcPct val="0"/>
        </a:spcAft>
        <a:buFont typeface="LucidaGrande" pitchFamily="34" charset="0"/>
        <a:buChar char="■"/>
        <a:defRPr sz="1400" kern="1200">
          <a:solidFill>
            <a:schemeClr val="tx1"/>
          </a:solidFill>
          <a:latin typeface="+mn-lt"/>
          <a:ea typeface="+mn-ea"/>
          <a:cs typeface="+mn-cs"/>
        </a:defRPr>
      </a:lvl4pPr>
      <a:lvl5pPr marL="285750" indent="-285750" algn="l" defTabSz="342900" rtl="0" eaLnBrk="1" fontAlgn="base" hangingPunct="1">
        <a:spcBef>
          <a:spcPct val="20000"/>
        </a:spcBef>
        <a:spcAft>
          <a:spcPct val="0"/>
        </a:spcAft>
        <a:buFont typeface="LucidaGrande" pitchFamily="34" charset="0"/>
        <a:buChar char="■"/>
        <a:defRPr sz="1400" i="1"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entrededocumentation@eps-etampes.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legifrance.gouv.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fulltext.bdsp.tm.fr/Sfsp/SantePublique/2001/4/367_377.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re 1"/>
          <p:cNvSpPr>
            <a:spLocks noGrp="1" noChangeArrowheads="1"/>
          </p:cNvSpPr>
          <p:nvPr>
            <p:ph type="ctrTitle"/>
          </p:nvPr>
        </p:nvSpPr>
        <p:spPr>
          <a:xfrm>
            <a:off x="609600" y="1103889"/>
            <a:ext cx="10668000" cy="1470025"/>
          </a:xfrm>
        </p:spPr>
        <p:txBody>
          <a:bodyPr/>
          <a:lstStyle/>
          <a:p>
            <a:pPr algn="ctr"/>
            <a:r>
              <a:rPr lang="fr-FR" altLang="fr-FR" sz="8000" b="1" dirty="0">
                <a:solidFill>
                  <a:srgbClr val="831F82"/>
                </a:solidFill>
                <a:effectLst>
                  <a:outerShdw blurRad="38100" dist="38100" dir="2700000" algn="tl">
                    <a:srgbClr val="000000">
                      <a:alpha val="43137"/>
                    </a:srgbClr>
                  </a:outerShdw>
                </a:effectLst>
              </a:rPr>
              <a:t>LES BASES DE </a:t>
            </a:r>
            <a:r>
              <a:rPr lang="fr-FR" altLang="fr-FR" sz="8000" b="1" dirty="0" smtClean="0">
                <a:solidFill>
                  <a:srgbClr val="831F82"/>
                </a:solidFill>
                <a:effectLst>
                  <a:outerShdw blurRad="38100" dist="38100" dir="2700000" algn="tl">
                    <a:srgbClr val="000000">
                      <a:alpha val="43137"/>
                    </a:srgbClr>
                  </a:outerShdw>
                </a:effectLst>
              </a:rPr>
              <a:t>WORD</a:t>
            </a:r>
            <a:endParaRPr lang="fr-FR" altLang="fr-FR" dirty="0" smtClean="0"/>
          </a:p>
        </p:txBody>
      </p:sp>
      <p:sp>
        <p:nvSpPr>
          <p:cNvPr id="3" name="Sous-titre 2"/>
          <p:cNvSpPr>
            <a:spLocks noGrp="1"/>
          </p:cNvSpPr>
          <p:nvPr>
            <p:ph type="subTitle" idx="1"/>
          </p:nvPr>
        </p:nvSpPr>
        <p:spPr>
          <a:xfrm>
            <a:off x="609600" y="4882550"/>
            <a:ext cx="10668000" cy="756249"/>
          </a:xfrm>
        </p:spPr>
        <p:txBody>
          <a:bodyPr rtlCol="0">
            <a:normAutofit/>
          </a:bodyPr>
          <a:lstStyle/>
          <a:p>
            <a:pPr fontAlgn="auto">
              <a:spcAft>
                <a:spcPts val="0"/>
              </a:spcAft>
              <a:defRPr/>
            </a:pPr>
            <a:r>
              <a:rPr lang="fr-FR" dirty="0">
                <a:hlinkClick r:id="rId2"/>
              </a:rPr>
              <a:t>Centre.de.documentation@eps-etampes.fr</a:t>
            </a:r>
            <a:endParaRPr lang="fr-FR" dirty="0"/>
          </a:p>
          <a:p>
            <a:pPr fontAlgn="auto">
              <a:spcAft>
                <a:spcPts val="0"/>
              </a:spcAft>
              <a:defRPr/>
            </a:pPr>
            <a:r>
              <a:rPr lang="fr-FR" dirty="0"/>
              <a:t>01.69.92.53.19</a:t>
            </a:r>
          </a:p>
          <a:p>
            <a:pPr fontAlgn="auto">
              <a:spcAft>
                <a:spcPts val="0"/>
              </a:spcAft>
              <a:defRPr/>
            </a:pP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0"/>
            <a:ext cx="9077325" cy="415475"/>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PAGE DE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GARDE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10</a:t>
            </a:fld>
            <a:endParaRPr lang="fr-FR" altLang="fr-FR"/>
          </a:p>
        </p:txBody>
      </p:sp>
      <p:pic>
        <p:nvPicPr>
          <p:cNvPr id="6" name="Image 5"/>
          <p:cNvPicPr>
            <a:picLocks noChangeAspect="1"/>
          </p:cNvPicPr>
          <p:nvPr/>
        </p:nvPicPr>
        <p:blipFill>
          <a:blip r:embed="rId2"/>
          <a:stretch>
            <a:fillRect/>
          </a:stretch>
        </p:blipFill>
        <p:spPr>
          <a:xfrm>
            <a:off x="2136305" y="438777"/>
            <a:ext cx="7919390" cy="5773412"/>
          </a:xfrm>
          <a:prstGeom prst="rect">
            <a:avLst/>
          </a:prstGeom>
        </p:spPr>
      </p:pic>
      <p:sp>
        <p:nvSpPr>
          <p:cNvPr id="7" name="Rectangle 6"/>
          <p:cNvSpPr/>
          <p:nvPr/>
        </p:nvSpPr>
        <p:spPr>
          <a:xfrm>
            <a:off x="609601" y="4364965"/>
            <a:ext cx="3513826" cy="1009291"/>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dirty="0">
                <a:solidFill>
                  <a:srgbClr val="831F82"/>
                </a:solidFill>
                <a:latin typeface="Calibri" pitchFamily="34" charset="0"/>
              </a:rPr>
              <a:t>Aller sur INSERTION</a:t>
            </a:r>
          </a:p>
          <a:p>
            <a:pPr lvl="0" algn="ctr"/>
            <a:endParaRPr lang="fr-FR" sz="1400" dirty="0">
              <a:solidFill>
                <a:srgbClr val="831F82"/>
              </a:solidFill>
              <a:latin typeface="Calibri" pitchFamily="34" charset="0"/>
            </a:endParaRPr>
          </a:p>
          <a:p>
            <a:pPr marL="342900" lvl="0" indent="-342900">
              <a:buFont typeface="+mj-lt"/>
              <a:buAutoNum type="arabicPeriod"/>
            </a:pPr>
            <a:r>
              <a:rPr lang="fr-FR" sz="1600" dirty="0">
                <a:solidFill>
                  <a:prstClr val="black"/>
                </a:solidFill>
                <a:latin typeface="Calibri" pitchFamily="34" charset="0"/>
              </a:rPr>
              <a:t>Sélectionner </a:t>
            </a:r>
            <a:r>
              <a:rPr lang="fr-FR" sz="1600" b="1" dirty="0">
                <a:solidFill>
                  <a:srgbClr val="831F82"/>
                </a:solidFill>
                <a:latin typeface="Calibri" pitchFamily="34" charset="0"/>
              </a:rPr>
              <a:t>PAGE</a:t>
            </a:r>
            <a:r>
              <a:rPr lang="fr-FR" sz="1600" dirty="0">
                <a:solidFill>
                  <a:srgbClr val="831F82"/>
                </a:solidFill>
                <a:latin typeface="Calibri" pitchFamily="34" charset="0"/>
              </a:rPr>
              <a:t> </a:t>
            </a:r>
            <a:r>
              <a:rPr lang="fr-FR" sz="1600" b="1" dirty="0">
                <a:solidFill>
                  <a:srgbClr val="831F82"/>
                </a:solidFill>
                <a:latin typeface="Calibri" pitchFamily="34" charset="0"/>
              </a:rPr>
              <a:t>DE GARDE.</a:t>
            </a:r>
          </a:p>
          <a:p>
            <a:pPr marL="342900" lvl="0" indent="-342900">
              <a:buFont typeface="+mj-lt"/>
              <a:buAutoNum type="arabicPeriod"/>
            </a:pPr>
            <a:r>
              <a:rPr lang="fr-FR" sz="1600" dirty="0">
                <a:solidFill>
                  <a:prstClr val="black"/>
                </a:solidFill>
                <a:latin typeface="Calibri" pitchFamily="34" charset="0"/>
              </a:rPr>
              <a:t>Choisir le style que vous souhaitez.</a:t>
            </a:r>
          </a:p>
        </p:txBody>
      </p:sp>
      <p:sp>
        <p:nvSpPr>
          <p:cNvPr id="8" name="Ellipse 7"/>
          <p:cNvSpPr/>
          <p:nvPr/>
        </p:nvSpPr>
        <p:spPr>
          <a:xfrm>
            <a:off x="2751826" y="559636"/>
            <a:ext cx="603849" cy="225368"/>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2032000" y="655608"/>
            <a:ext cx="564551" cy="621101"/>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71375" y="858328"/>
            <a:ext cx="260625" cy="319177"/>
          </a:xfrm>
          <a:prstGeom prst="rect">
            <a:avLst/>
          </a:prstGeom>
          <a:solidFill>
            <a:srgbClr val="831F82"/>
          </a:solidFill>
          <a:ln>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fr-FR" b="1" dirty="0">
                <a:solidFill>
                  <a:prstClr val="white"/>
                </a:solidFill>
                <a:latin typeface="Calibri" pitchFamily="34" charset="0"/>
              </a:rPr>
              <a:t>1</a:t>
            </a:r>
          </a:p>
        </p:txBody>
      </p:sp>
      <p:sp>
        <p:nvSpPr>
          <p:cNvPr id="11" name="Ellipse 10"/>
          <p:cNvSpPr/>
          <p:nvPr/>
        </p:nvSpPr>
        <p:spPr>
          <a:xfrm>
            <a:off x="2032000" y="2087592"/>
            <a:ext cx="1177026" cy="1362974"/>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3209026" y="2558903"/>
            <a:ext cx="284671" cy="362309"/>
          </a:xfrm>
          <a:prstGeom prst="rect">
            <a:avLst/>
          </a:prstGeom>
          <a:solidFill>
            <a:srgbClr val="831F82"/>
          </a:solidFill>
          <a:ln>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fr-FR" b="1" dirty="0" smtClean="0">
                <a:solidFill>
                  <a:prstClr val="white"/>
                </a:solidFill>
                <a:latin typeface="Calibri" pitchFamily="34" charset="0"/>
              </a:rPr>
              <a:t>2</a:t>
            </a:r>
            <a:endParaRPr lang="fr-FR" b="1" dirty="0">
              <a:solidFill>
                <a:prstClr val="white"/>
              </a:solidFill>
              <a:latin typeface="Calibri" pitchFamily="34" charset="0"/>
            </a:endParaRPr>
          </a:p>
        </p:txBody>
      </p:sp>
      <p:cxnSp>
        <p:nvCxnSpPr>
          <p:cNvPr id="14" name="Connecteur droit avec flèche 13"/>
          <p:cNvCxnSpPr>
            <a:stCxn id="10" idx="2"/>
          </p:cNvCxnSpPr>
          <p:nvPr/>
        </p:nvCxnSpPr>
        <p:spPr>
          <a:xfrm>
            <a:off x="1901688" y="1177505"/>
            <a:ext cx="26007" cy="3187460"/>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12" idx="2"/>
          </p:cNvCxnSpPr>
          <p:nvPr/>
        </p:nvCxnSpPr>
        <p:spPr>
          <a:xfrm>
            <a:off x="3351362" y="2921212"/>
            <a:ext cx="4313" cy="1443753"/>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56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7637" y="41726"/>
            <a:ext cx="9077325" cy="380970"/>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PAGE DE GARDE (suite</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11</a:t>
            </a:fld>
            <a:endParaRPr lang="fr-FR" altLang="fr-FR"/>
          </a:p>
        </p:txBody>
      </p:sp>
      <p:pic>
        <p:nvPicPr>
          <p:cNvPr id="6" name="Image 5"/>
          <p:cNvPicPr>
            <a:picLocks noChangeAspect="1"/>
          </p:cNvPicPr>
          <p:nvPr/>
        </p:nvPicPr>
        <p:blipFill>
          <a:blip r:embed="rId2"/>
          <a:stretch>
            <a:fillRect/>
          </a:stretch>
        </p:blipFill>
        <p:spPr>
          <a:xfrm>
            <a:off x="1990241" y="465123"/>
            <a:ext cx="8224217" cy="5700254"/>
          </a:xfrm>
          <a:prstGeom prst="rect">
            <a:avLst/>
          </a:prstGeom>
        </p:spPr>
      </p:pic>
      <p:sp>
        <p:nvSpPr>
          <p:cNvPr id="7" name="Rectangle 6"/>
          <p:cNvSpPr/>
          <p:nvPr/>
        </p:nvSpPr>
        <p:spPr>
          <a:xfrm>
            <a:off x="914399" y="2942963"/>
            <a:ext cx="3959525" cy="1966822"/>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a:solidFill>
                  <a:srgbClr val="831F82"/>
                </a:solidFill>
                <a:latin typeface="Calibri" pitchFamily="34" charset="0"/>
              </a:rPr>
              <a:t>Cliquer sur [Titre du document]</a:t>
            </a:r>
          </a:p>
          <a:p>
            <a:pPr lvl="0"/>
            <a:endParaRPr lang="fr-FR" sz="1000">
              <a:solidFill>
                <a:prstClr val="black"/>
              </a:solidFill>
              <a:latin typeface="Calibri" pitchFamily="34" charset="0"/>
            </a:endParaRPr>
          </a:p>
          <a:p>
            <a:pPr marL="342900" lvl="0" indent="-342900">
              <a:buFont typeface="+mj-lt"/>
              <a:buAutoNum type="arabicPeriod"/>
            </a:pPr>
            <a:r>
              <a:rPr lang="fr-FR" sz="1600">
                <a:solidFill>
                  <a:prstClr val="black"/>
                </a:solidFill>
                <a:latin typeface="Calibri" pitchFamily="34" charset="0"/>
              </a:rPr>
              <a:t>Sélectionner Choisir le style que vous souhaitez dans le </a:t>
            </a:r>
            <a:r>
              <a:rPr lang="fr-FR" sz="1600" b="1">
                <a:solidFill>
                  <a:srgbClr val="831F82"/>
                </a:solidFill>
                <a:latin typeface="Calibri" pitchFamily="34" charset="0"/>
              </a:rPr>
              <a:t>WordArt</a:t>
            </a:r>
            <a:r>
              <a:rPr lang="fr-FR" sz="1600">
                <a:solidFill>
                  <a:prstClr val="black"/>
                </a:solidFill>
                <a:latin typeface="Calibri" pitchFamily="34" charset="0"/>
              </a:rPr>
              <a:t>.</a:t>
            </a:r>
          </a:p>
          <a:p>
            <a:pPr marL="342900" lvl="0" indent="-342900">
              <a:buFont typeface="+mj-lt"/>
              <a:buAutoNum type="arabicPeriod"/>
            </a:pPr>
            <a:r>
              <a:rPr lang="fr-FR" sz="1600">
                <a:solidFill>
                  <a:prstClr val="black"/>
                </a:solidFill>
                <a:latin typeface="Calibri" pitchFamily="34" charset="0"/>
              </a:rPr>
              <a:t>Ajouter votre texte. </a:t>
            </a:r>
          </a:p>
          <a:p>
            <a:pPr lvl="0"/>
            <a:endParaRPr lang="fr-FR" sz="1000">
              <a:solidFill>
                <a:prstClr val="black"/>
              </a:solidFill>
              <a:latin typeface="Calibri" pitchFamily="34" charset="0"/>
            </a:endParaRPr>
          </a:p>
          <a:p>
            <a:pPr lvl="0"/>
            <a:r>
              <a:rPr lang="fr-FR" sz="1600">
                <a:solidFill>
                  <a:prstClr val="black"/>
                </a:solidFill>
                <a:latin typeface="Calibri" pitchFamily="34" charset="0"/>
              </a:rPr>
              <a:t>Vous pouvez y insérer un encadré, changer la couleur etc…</a:t>
            </a:r>
            <a:endParaRPr lang="fr-FR" sz="1600" dirty="0">
              <a:solidFill>
                <a:prstClr val="black"/>
              </a:solidFill>
              <a:latin typeface="Calibri" pitchFamily="34" charset="0"/>
            </a:endParaRPr>
          </a:p>
        </p:txBody>
      </p:sp>
      <p:sp>
        <p:nvSpPr>
          <p:cNvPr id="8" name="Ellipse 7"/>
          <p:cNvSpPr/>
          <p:nvPr/>
        </p:nvSpPr>
        <p:spPr>
          <a:xfrm>
            <a:off x="2894162" y="656096"/>
            <a:ext cx="3476445" cy="672860"/>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5633050" y="3306626"/>
            <a:ext cx="1664898" cy="1239496"/>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avec flèche 10"/>
          <p:cNvCxnSpPr>
            <a:stCxn id="8" idx="2"/>
            <a:endCxn id="7" idx="0"/>
          </p:cNvCxnSpPr>
          <p:nvPr/>
        </p:nvCxnSpPr>
        <p:spPr>
          <a:xfrm>
            <a:off x="2894162" y="992526"/>
            <a:ext cx="0" cy="1950437"/>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stCxn id="9" idx="2"/>
            <a:endCxn id="7" idx="3"/>
          </p:cNvCxnSpPr>
          <p:nvPr/>
        </p:nvCxnSpPr>
        <p:spPr>
          <a:xfrm flipH="1">
            <a:off x="4873924" y="3926374"/>
            <a:ext cx="759126" cy="0"/>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pic>
        <p:nvPicPr>
          <p:cNvPr id="19" name="Image 18"/>
          <p:cNvPicPr>
            <a:picLocks noChangeAspect="1"/>
          </p:cNvPicPr>
          <p:nvPr/>
        </p:nvPicPr>
        <p:blipFill>
          <a:blip r:embed="rId3"/>
          <a:stretch>
            <a:fillRect/>
          </a:stretch>
        </p:blipFill>
        <p:spPr>
          <a:xfrm>
            <a:off x="2534017" y="801723"/>
            <a:ext cx="481626" cy="573074"/>
          </a:xfrm>
          <a:prstGeom prst="rect">
            <a:avLst/>
          </a:prstGeom>
        </p:spPr>
      </p:pic>
      <p:pic>
        <p:nvPicPr>
          <p:cNvPr id="20" name="Image 19"/>
          <p:cNvPicPr>
            <a:picLocks noChangeAspect="1"/>
          </p:cNvPicPr>
          <p:nvPr/>
        </p:nvPicPr>
        <p:blipFill>
          <a:blip r:embed="rId4"/>
          <a:stretch>
            <a:fillRect/>
          </a:stretch>
        </p:blipFill>
        <p:spPr>
          <a:xfrm>
            <a:off x="5300477" y="3636789"/>
            <a:ext cx="481626" cy="579170"/>
          </a:xfrm>
          <a:prstGeom prst="rect">
            <a:avLst/>
          </a:prstGeom>
        </p:spPr>
      </p:pic>
    </p:spTree>
    <p:extLst>
      <p:ext uri="{BB962C8B-B14F-4D97-AF65-F5344CB8AC3E}">
        <p14:creationId xmlns:p14="http://schemas.microsoft.com/office/powerpoint/2010/main" val="202562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71213"/>
            <a:ext cx="9077325" cy="406849"/>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PAGE DE GARDE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VIERGE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Documentation</a:t>
            </a: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12</a:t>
            </a:fld>
            <a:endParaRPr lang="fr-FR" altLang="fr-FR"/>
          </a:p>
        </p:txBody>
      </p:sp>
      <p:pic>
        <p:nvPicPr>
          <p:cNvPr id="6" name="Image 5"/>
          <p:cNvPicPr>
            <a:picLocks noChangeAspect="1"/>
          </p:cNvPicPr>
          <p:nvPr/>
        </p:nvPicPr>
        <p:blipFill>
          <a:blip r:embed="rId2"/>
          <a:stretch>
            <a:fillRect/>
          </a:stretch>
        </p:blipFill>
        <p:spPr>
          <a:xfrm>
            <a:off x="1752743" y="555067"/>
            <a:ext cx="8407113" cy="5627096"/>
          </a:xfrm>
          <a:prstGeom prst="rect">
            <a:avLst/>
          </a:prstGeom>
        </p:spPr>
      </p:pic>
      <p:sp>
        <p:nvSpPr>
          <p:cNvPr id="7" name="Rectangle 6"/>
          <p:cNvSpPr/>
          <p:nvPr/>
        </p:nvSpPr>
        <p:spPr>
          <a:xfrm>
            <a:off x="1563687" y="2708695"/>
            <a:ext cx="8511965" cy="1017916"/>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a:solidFill>
                  <a:srgbClr val="831F82"/>
                </a:solidFill>
                <a:latin typeface="Calibri" pitchFamily="34" charset="0"/>
              </a:rPr>
              <a:t>Aller sur INSERTION</a:t>
            </a:r>
          </a:p>
          <a:p>
            <a:pPr lvl="0" algn="ctr"/>
            <a:endParaRPr lang="fr-FR" sz="1050">
              <a:solidFill>
                <a:srgbClr val="831F82"/>
              </a:solidFill>
              <a:latin typeface="Calibri" pitchFamily="34" charset="0"/>
            </a:endParaRPr>
          </a:p>
          <a:p>
            <a:pPr marL="342900" lvl="0" indent="-342900">
              <a:buFont typeface="+mj-lt"/>
              <a:buAutoNum type="arabicPeriod"/>
            </a:pPr>
            <a:r>
              <a:rPr lang="fr-FR" sz="1600">
                <a:solidFill>
                  <a:prstClr val="black"/>
                </a:solidFill>
                <a:latin typeface="Calibri" pitchFamily="34" charset="0"/>
              </a:rPr>
              <a:t>Cliquer pour faire apparaître le curseur ici ( afin qu’une ou plusieurs pages s’insert avant celle-ci).</a:t>
            </a:r>
            <a:endParaRPr lang="fr-FR" sz="1600">
              <a:solidFill>
                <a:srgbClr val="831F82"/>
              </a:solidFill>
              <a:latin typeface="Calibri" pitchFamily="34" charset="0"/>
            </a:endParaRPr>
          </a:p>
          <a:p>
            <a:pPr marL="342900" lvl="0" indent="-342900">
              <a:buFont typeface="+mj-lt"/>
              <a:buAutoNum type="arabicPeriod"/>
            </a:pPr>
            <a:r>
              <a:rPr lang="fr-FR" sz="1600">
                <a:solidFill>
                  <a:prstClr val="black"/>
                </a:solidFill>
                <a:latin typeface="Calibri" pitchFamily="34" charset="0"/>
              </a:rPr>
              <a:t>Double clic sur </a:t>
            </a:r>
            <a:r>
              <a:rPr lang="fr-FR" sz="1600" b="1">
                <a:solidFill>
                  <a:srgbClr val="831F82"/>
                </a:solidFill>
                <a:latin typeface="Calibri" pitchFamily="34" charset="0"/>
              </a:rPr>
              <a:t>PAGE VIERGE </a:t>
            </a:r>
            <a:r>
              <a:rPr lang="fr-FR" sz="1600">
                <a:solidFill>
                  <a:prstClr val="black"/>
                </a:solidFill>
                <a:latin typeface="Calibri" pitchFamily="34" charset="0"/>
              </a:rPr>
              <a:t>pour avoir 2 pages afin d’y créer une page de garde </a:t>
            </a:r>
            <a:r>
              <a:rPr lang="fr-FR" sz="1600" b="1">
                <a:solidFill>
                  <a:srgbClr val="831F82"/>
                </a:solidFill>
                <a:latin typeface="Calibri" pitchFamily="34" charset="0"/>
              </a:rPr>
              <a:t>et</a:t>
            </a:r>
            <a:r>
              <a:rPr lang="fr-FR" sz="1600">
                <a:solidFill>
                  <a:prstClr val="black"/>
                </a:solidFill>
                <a:latin typeface="Calibri" pitchFamily="34" charset="0"/>
              </a:rPr>
              <a:t> un sommaire</a:t>
            </a:r>
            <a:endParaRPr lang="fr-FR"/>
          </a:p>
        </p:txBody>
      </p:sp>
      <p:sp>
        <p:nvSpPr>
          <p:cNvPr id="8" name="Ellipse 7"/>
          <p:cNvSpPr/>
          <p:nvPr/>
        </p:nvSpPr>
        <p:spPr>
          <a:xfrm>
            <a:off x="2518913" y="686754"/>
            <a:ext cx="422695" cy="267419"/>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2032000" y="819509"/>
            <a:ext cx="357517" cy="526212"/>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4037162" y="1500996"/>
            <a:ext cx="396815" cy="388189"/>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 name="Connecteur droit avec flèche 11"/>
          <p:cNvCxnSpPr>
            <a:stCxn id="9" idx="4"/>
          </p:cNvCxnSpPr>
          <p:nvPr/>
        </p:nvCxnSpPr>
        <p:spPr>
          <a:xfrm flipH="1">
            <a:off x="2210758" y="1345721"/>
            <a:ext cx="1" cy="1362973"/>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stCxn id="10" idx="4"/>
          </p:cNvCxnSpPr>
          <p:nvPr/>
        </p:nvCxnSpPr>
        <p:spPr>
          <a:xfrm>
            <a:off x="4235570" y="1889185"/>
            <a:ext cx="0" cy="819509"/>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pic>
        <p:nvPicPr>
          <p:cNvPr id="17" name="Image 16"/>
          <p:cNvPicPr>
            <a:picLocks noChangeAspect="1"/>
          </p:cNvPicPr>
          <p:nvPr/>
        </p:nvPicPr>
        <p:blipFill>
          <a:blip r:embed="rId3"/>
          <a:stretch>
            <a:fillRect/>
          </a:stretch>
        </p:blipFill>
        <p:spPr>
          <a:xfrm>
            <a:off x="3701822" y="1468794"/>
            <a:ext cx="481626" cy="573074"/>
          </a:xfrm>
          <a:prstGeom prst="rect">
            <a:avLst/>
          </a:prstGeom>
        </p:spPr>
      </p:pic>
      <p:pic>
        <p:nvPicPr>
          <p:cNvPr id="18" name="Image 17"/>
          <p:cNvPicPr>
            <a:picLocks noChangeAspect="1"/>
          </p:cNvPicPr>
          <p:nvPr/>
        </p:nvPicPr>
        <p:blipFill>
          <a:blip r:embed="rId4"/>
          <a:stretch>
            <a:fillRect/>
          </a:stretch>
        </p:blipFill>
        <p:spPr>
          <a:xfrm>
            <a:off x="1696660" y="838283"/>
            <a:ext cx="481626" cy="579170"/>
          </a:xfrm>
          <a:prstGeom prst="rect">
            <a:avLst/>
          </a:prstGeom>
        </p:spPr>
      </p:pic>
    </p:spTree>
    <p:extLst>
      <p:ext uri="{BB962C8B-B14F-4D97-AF65-F5344CB8AC3E}">
        <p14:creationId xmlns:p14="http://schemas.microsoft.com/office/powerpoint/2010/main" val="72315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87196"/>
            <a:ext cx="9077325" cy="374884"/>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PAGE DE GARDE VIERGE (suite</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13</a:t>
            </a:fld>
            <a:endParaRPr lang="fr-FR" altLang="fr-FR"/>
          </a:p>
        </p:txBody>
      </p:sp>
      <p:pic>
        <p:nvPicPr>
          <p:cNvPr id="6" name="Image 5"/>
          <p:cNvPicPr>
            <a:picLocks noChangeAspect="1"/>
          </p:cNvPicPr>
          <p:nvPr/>
        </p:nvPicPr>
        <p:blipFill>
          <a:blip r:embed="rId2"/>
          <a:stretch>
            <a:fillRect/>
          </a:stretch>
        </p:blipFill>
        <p:spPr>
          <a:xfrm>
            <a:off x="166992" y="562963"/>
            <a:ext cx="6992718" cy="4822354"/>
          </a:xfrm>
          <a:prstGeom prst="rect">
            <a:avLst/>
          </a:prstGeom>
        </p:spPr>
      </p:pic>
      <p:pic>
        <p:nvPicPr>
          <p:cNvPr id="7" name="Image 6"/>
          <p:cNvPicPr>
            <a:picLocks noChangeAspect="1"/>
          </p:cNvPicPr>
          <p:nvPr/>
        </p:nvPicPr>
        <p:blipFill>
          <a:blip r:embed="rId3"/>
          <a:stretch>
            <a:fillRect/>
          </a:stretch>
        </p:blipFill>
        <p:spPr>
          <a:xfrm>
            <a:off x="4648974" y="990721"/>
            <a:ext cx="7328027" cy="5169856"/>
          </a:xfrm>
          <a:prstGeom prst="rect">
            <a:avLst/>
          </a:prstGeom>
        </p:spPr>
      </p:pic>
      <p:sp>
        <p:nvSpPr>
          <p:cNvPr id="8" name="Rectangle 7"/>
          <p:cNvSpPr/>
          <p:nvPr/>
        </p:nvSpPr>
        <p:spPr>
          <a:xfrm>
            <a:off x="379562" y="2820839"/>
            <a:ext cx="3743864" cy="1052422"/>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Double clic sur le bas de la page.</a:t>
            </a:r>
          </a:p>
          <a:p>
            <a:pPr marL="285750" lvl="0" indent="-285750">
              <a:buFont typeface="Arial" panose="020B0604020202020204" pitchFamily="34" charset="0"/>
              <a:buChar char="•"/>
            </a:pPr>
            <a:r>
              <a:rPr lang="fr-FR" sz="1600">
                <a:solidFill>
                  <a:prstClr val="black"/>
                </a:solidFill>
                <a:latin typeface="Calibri" pitchFamily="34" charset="0"/>
              </a:rPr>
              <a:t>Aller sur « </a:t>
            </a:r>
            <a:r>
              <a:rPr lang="fr-FR" sz="1600" b="1">
                <a:solidFill>
                  <a:srgbClr val="831F82"/>
                </a:solidFill>
                <a:latin typeface="Calibri" pitchFamily="34" charset="0"/>
              </a:rPr>
              <a:t>création</a:t>
            </a:r>
            <a:r>
              <a:rPr lang="fr-FR" sz="1600">
                <a:solidFill>
                  <a:prstClr val="black"/>
                </a:solidFill>
                <a:latin typeface="Calibri" pitchFamily="34" charset="0"/>
              </a:rPr>
              <a:t> ».</a:t>
            </a:r>
          </a:p>
          <a:p>
            <a:pPr marL="285750" lvl="0" indent="-285750">
              <a:buFont typeface="Arial" panose="020B0604020202020204" pitchFamily="34" charset="0"/>
              <a:buChar char="•"/>
            </a:pPr>
            <a:r>
              <a:rPr lang="fr-FR" sz="1600">
                <a:solidFill>
                  <a:prstClr val="black"/>
                </a:solidFill>
                <a:latin typeface="Calibri" pitchFamily="34" charset="0"/>
              </a:rPr>
              <a:t>Cocher « première page différente ».</a:t>
            </a:r>
            <a:endParaRPr lang="fr-FR" sz="1600" dirty="0">
              <a:solidFill>
                <a:prstClr val="black"/>
              </a:solidFill>
              <a:latin typeface="Calibri" pitchFamily="34" charset="0"/>
            </a:endParaRPr>
          </a:p>
        </p:txBody>
      </p:sp>
      <p:sp>
        <p:nvSpPr>
          <p:cNvPr id="9" name="Ellipse 8"/>
          <p:cNvSpPr/>
          <p:nvPr/>
        </p:nvSpPr>
        <p:spPr>
          <a:xfrm>
            <a:off x="2941609" y="638355"/>
            <a:ext cx="1259456" cy="670428"/>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avec flèche 10"/>
          <p:cNvCxnSpPr>
            <a:stCxn id="9" idx="3"/>
            <a:endCxn id="8" idx="0"/>
          </p:cNvCxnSpPr>
          <p:nvPr/>
        </p:nvCxnSpPr>
        <p:spPr>
          <a:xfrm flipH="1">
            <a:off x="2251494" y="1210601"/>
            <a:ext cx="874558" cy="1610238"/>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378700" y="2921919"/>
            <a:ext cx="4420314" cy="1207698"/>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dirty="0">
                <a:solidFill>
                  <a:prstClr val="black"/>
                </a:solidFill>
                <a:latin typeface="Calibri" pitchFamily="34" charset="0"/>
              </a:rPr>
              <a:t>Sélectionner </a:t>
            </a:r>
            <a:r>
              <a:rPr lang="fr-FR" sz="1600" b="1" dirty="0">
                <a:solidFill>
                  <a:srgbClr val="831F82"/>
                </a:solidFill>
                <a:latin typeface="Calibri" pitchFamily="34" charset="0"/>
              </a:rPr>
              <a:t>pied de page</a:t>
            </a:r>
            <a:r>
              <a:rPr lang="fr-FR" sz="1600" dirty="0">
                <a:solidFill>
                  <a:prstClr val="black"/>
                </a:solidFill>
                <a:latin typeface="Calibri" pitchFamily="34" charset="0"/>
              </a:rPr>
              <a:t>.</a:t>
            </a:r>
          </a:p>
          <a:p>
            <a:pPr marL="285750" lvl="0" indent="-285750">
              <a:buFont typeface="Arial" panose="020B0604020202020204" pitchFamily="34" charset="0"/>
              <a:buChar char="•"/>
            </a:pPr>
            <a:r>
              <a:rPr lang="fr-FR" sz="1600" dirty="0">
                <a:solidFill>
                  <a:prstClr val="black"/>
                </a:solidFill>
                <a:latin typeface="Calibri" pitchFamily="34" charset="0"/>
              </a:rPr>
              <a:t>Choisir celui que vous souhaitez.</a:t>
            </a:r>
          </a:p>
          <a:p>
            <a:pPr marL="285750" lvl="0" indent="-285750">
              <a:buFont typeface="Arial" panose="020B0604020202020204" pitchFamily="34" charset="0"/>
              <a:buChar char="•"/>
            </a:pPr>
            <a:r>
              <a:rPr lang="fr-FR" sz="1600" dirty="0" smtClean="0">
                <a:solidFill>
                  <a:prstClr val="black"/>
                </a:solidFill>
                <a:latin typeface="Calibri" pitchFamily="34" charset="0"/>
              </a:rPr>
              <a:t>Écrire </a:t>
            </a:r>
            <a:r>
              <a:rPr lang="fr-FR" sz="1600" dirty="0">
                <a:solidFill>
                  <a:prstClr val="black"/>
                </a:solidFill>
                <a:latin typeface="Calibri" pitchFamily="34" charset="0"/>
              </a:rPr>
              <a:t>les informations souhaitées (Nom, Prénom, Date, etc…).</a:t>
            </a:r>
          </a:p>
        </p:txBody>
      </p:sp>
      <p:sp>
        <p:nvSpPr>
          <p:cNvPr id="13" name="Ellipse 12"/>
          <p:cNvSpPr/>
          <p:nvPr/>
        </p:nvSpPr>
        <p:spPr>
          <a:xfrm>
            <a:off x="4856672" y="1121434"/>
            <a:ext cx="353683" cy="681487"/>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4712540" y="2553420"/>
            <a:ext cx="2487520" cy="802256"/>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6271404" y="5184475"/>
            <a:ext cx="4183811" cy="608725"/>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7" name="Connecteur droit avec flèche 16"/>
          <p:cNvCxnSpPr>
            <a:stCxn id="13" idx="4"/>
            <a:endCxn id="14" idx="1"/>
          </p:cNvCxnSpPr>
          <p:nvPr/>
        </p:nvCxnSpPr>
        <p:spPr>
          <a:xfrm>
            <a:off x="5033514" y="1802921"/>
            <a:ext cx="43315" cy="867987"/>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a:stCxn id="14" idx="4"/>
            <a:endCxn id="15" idx="0"/>
          </p:cNvCxnSpPr>
          <p:nvPr/>
        </p:nvCxnSpPr>
        <p:spPr>
          <a:xfrm>
            <a:off x="5956300" y="3355676"/>
            <a:ext cx="2407010" cy="1828799"/>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89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7637" y="81630"/>
            <a:ext cx="9077325" cy="728701"/>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PAGE DE GARDE VIERGE (suite)</a:t>
            </a:r>
            <a:b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b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Retirer le numéro de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page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14</a:t>
            </a:fld>
            <a:endParaRPr lang="fr-FR" altLang="fr-FR"/>
          </a:p>
        </p:txBody>
      </p:sp>
      <p:pic>
        <p:nvPicPr>
          <p:cNvPr id="6" name="Image 5"/>
          <p:cNvPicPr>
            <a:picLocks noChangeAspect="1"/>
          </p:cNvPicPr>
          <p:nvPr/>
        </p:nvPicPr>
        <p:blipFill>
          <a:blip r:embed="rId2"/>
          <a:stretch>
            <a:fillRect/>
          </a:stretch>
        </p:blipFill>
        <p:spPr>
          <a:xfrm>
            <a:off x="107406" y="810332"/>
            <a:ext cx="6693988" cy="4737003"/>
          </a:xfrm>
          <a:prstGeom prst="rect">
            <a:avLst/>
          </a:prstGeom>
        </p:spPr>
      </p:pic>
      <p:pic>
        <p:nvPicPr>
          <p:cNvPr id="7" name="Image 6"/>
          <p:cNvPicPr>
            <a:picLocks noChangeAspect="1"/>
          </p:cNvPicPr>
          <p:nvPr/>
        </p:nvPicPr>
        <p:blipFill>
          <a:blip r:embed="rId3"/>
          <a:stretch>
            <a:fillRect/>
          </a:stretch>
        </p:blipFill>
        <p:spPr>
          <a:xfrm>
            <a:off x="4863973" y="1001461"/>
            <a:ext cx="7328027" cy="5163760"/>
          </a:xfrm>
          <a:prstGeom prst="rect">
            <a:avLst/>
          </a:prstGeom>
        </p:spPr>
      </p:pic>
      <p:sp>
        <p:nvSpPr>
          <p:cNvPr id="8" name="Rectangle 7"/>
          <p:cNvSpPr/>
          <p:nvPr/>
        </p:nvSpPr>
        <p:spPr>
          <a:xfrm>
            <a:off x="474453" y="2622431"/>
            <a:ext cx="3648973" cy="983412"/>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Sélectionner </a:t>
            </a:r>
            <a:r>
              <a:rPr lang="fr-FR" sz="1600" b="1">
                <a:solidFill>
                  <a:srgbClr val="831F82"/>
                </a:solidFill>
                <a:latin typeface="Calibri" pitchFamily="34" charset="0"/>
              </a:rPr>
              <a:t>Numéro de page</a:t>
            </a:r>
            <a:r>
              <a:rPr lang="fr-FR" sz="1600">
                <a:solidFill>
                  <a:srgbClr val="831F82"/>
                </a:solidFill>
                <a:latin typeface="Calibri" pitchFamily="34" charset="0"/>
              </a:rPr>
              <a:t>.</a:t>
            </a:r>
          </a:p>
          <a:p>
            <a:pPr marL="285750" lvl="0" indent="-285750">
              <a:buFont typeface="Arial" panose="020B0604020202020204" pitchFamily="34" charset="0"/>
              <a:buChar char="•"/>
            </a:pPr>
            <a:r>
              <a:rPr lang="fr-FR" sz="1600">
                <a:solidFill>
                  <a:prstClr val="black"/>
                </a:solidFill>
                <a:latin typeface="Calibri" pitchFamily="34" charset="0"/>
              </a:rPr>
              <a:t>Cliquer sur «</a:t>
            </a:r>
            <a:r>
              <a:rPr lang="fr-FR" sz="1600">
                <a:solidFill>
                  <a:srgbClr val="831F82"/>
                </a:solidFill>
                <a:latin typeface="Calibri" pitchFamily="34" charset="0"/>
              </a:rPr>
              <a:t> </a:t>
            </a:r>
            <a:r>
              <a:rPr lang="fr-FR" sz="1600" b="1">
                <a:solidFill>
                  <a:srgbClr val="831F82"/>
                </a:solidFill>
                <a:latin typeface="Calibri" pitchFamily="34" charset="0"/>
              </a:rPr>
              <a:t>Format des numéros de page</a:t>
            </a:r>
            <a:r>
              <a:rPr lang="fr-FR" sz="1600">
                <a:solidFill>
                  <a:srgbClr val="831F82"/>
                </a:solidFill>
                <a:latin typeface="Calibri" pitchFamily="34" charset="0"/>
              </a:rPr>
              <a:t> </a:t>
            </a:r>
            <a:r>
              <a:rPr lang="fr-FR" sz="1600">
                <a:solidFill>
                  <a:prstClr val="black"/>
                </a:solidFill>
                <a:latin typeface="Calibri" pitchFamily="34" charset="0"/>
              </a:rPr>
              <a:t>».</a:t>
            </a:r>
            <a:endParaRPr lang="fr-FR" sz="1600" dirty="0">
              <a:solidFill>
                <a:prstClr val="black"/>
              </a:solidFill>
              <a:latin typeface="Calibri" pitchFamily="34" charset="0"/>
            </a:endParaRPr>
          </a:p>
        </p:txBody>
      </p:sp>
      <p:sp>
        <p:nvSpPr>
          <p:cNvPr id="9" name="Ellipse 8"/>
          <p:cNvSpPr/>
          <p:nvPr/>
        </p:nvSpPr>
        <p:spPr>
          <a:xfrm>
            <a:off x="534837" y="1001461"/>
            <a:ext cx="353683" cy="439150"/>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414068" y="1754121"/>
            <a:ext cx="1293962" cy="250424"/>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 name="Connecteur droit avec flèche 11"/>
          <p:cNvCxnSpPr>
            <a:stCxn id="9" idx="4"/>
          </p:cNvCxnSpPr>
          <p:nvPr/>
        </p:nvCxnSpPr>
        <p:spPr>
          <a:xfrm>
            <a:off x="711679" y="1440611"/>
            <a:ext cx="4313" cy="313510"/>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stCxn id="10" idx="4"/>
          </p:cNvCxnSpPr>
          <p:nvPr/>
        </p:nvCxnSpPr>
        <p:spPr>
          <a:xfrm>
            <a:off x="1061049" y="2004545"/>
            <a:ext cx="0" cy="617886"/>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637841" y="4157931"/>
            <a:ext cx="5169675" cy="1293962"/>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fr-FR" sz="1600">
                <a:solidFill>
                  <a:prstClr val="black"/>
                </a:solidFill>
                <a:latin typeface="Calibri" pitchFamily="34" charset="0"/>
              </a:rPr>
              <a:t>Si l’on veut que le sommaire (page qui suit la page de garde) commence par le numéro 1 :</a:t>
            </a:r>
          </a:p>
          <a:p>
            <a:pPr lvl="0"/>
            <a:endParaRPr lang="fr-FR" sz="1050">
              <a:solidFill>
                <a:prstClr val="black"/>
              </a:solidFill>
              <a:latin typeface="Calibri" pitchFamily="34" charset="0"/>
            </a:endParaRPr>
          </a:p>
          <a:p>
            <a:pPr marL="285750" lvl="0" indent="-285750">
              <a:buFont typeface="Arial" panose="020B0604020202020204" pitchFamily="34" charset="0"/>
              <a:buChar char="•"/>
            </a:pPr>
            <a:r>
              <a:rPr lang="fr-FR" sz="1600">
                <a:solidFill>
                  <a:prstClr val="black"/>
                </a:solidFill>
                <a:latin typeface="Calibri" pitchFamily="34" charset="0"/>
              </a:rPr>
              <a:t>Cocher « A partir de »</a:t>
            </a:r>
          </a:p>
          <a:p>
            <a:pPr marL="285750" lvl="0" indent="-285750">
              <a:buFont typeface="Arial" panose="020B0604020202020204" pitchFamily="34" charset="0"/>
              <a:buChar char="•"/>
            </a:pPr>
            <a:r>
              <a:rPr lang="fr-FR" sz="1600">
                <a:solidFill>
                  <a:prstClr val="black"/>
                </a:solidFill>
                <a:latin typeface="Calibri" pitchFamily="34" charset="0"/>
              </a:rPr>
              <a:t>Ecrire « 0 »</a:t>
            </a:r>
            <a:endParaRPr lang="fr-FR" sz="1600" dirty="0">
              <a:solidFill>
                <a:prstClr val="black"/>
              </a:solidFill>
              <a:latin typeface="Calibri" pitchFamily="34" charset="0"/>
            </a:endParaRPr>
          </a:p>
        </p:txBody>
      </p:sp>
      <p:sp>
        <p:nvSpPr>
          <p:cNvPr id="16" name="Ellipse 15"/>
          <p:cNvSpPr/>
          <p:nvPr/>
        </p:nvSpPr>
        <p:spPr>
          <a:xfrm>
            <a:off x="7565366" y="3605842"/>
            <a:ext cx="1314627" cy="552089"/>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877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3098345" y="2331625"/>
            <a:ext cx="6035563" cy="731583"/>
          </a:xfrm>
          <a:prstGeom prst="rect">
            <a:avLst/>
          </a:prstGeom>
        </p:spPr>
      </p:pic>
      <p:sp>
        <p:nvSpPr>
          <p:cNvPr id="2" name="Titre 1"/>
          <p:cNvSpPr>
            <a:spLocks noGrp="1"/>
          </p:cNvSpPr>
          <p:nvPr>
            <p:ph type="title"/>
          </p:nvPr>
        </p:nvSpPr>
        <p:spPr>
          <a:xfrm>
            <a:off x="1563688" y="274638"/>
            <a:ext cx="9077325" cy="406849"/>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LA BIBLIOGRAPHIE</a:t>
            </a:r>
            <a:endParaRPr lang="fr-FR" dirty="0"/>
          </a:p>
        </p:txBody>
      </p:sp>
      <p:sp>
        <p:nvSpPr>
          <p:cNvPr id="3" name="Espace réservé du contenu 2"/>
          <p:cNvSpPr>
            <a:spLocks noGrp="1"/>
          </p:cNvSpPr>
          <p:nvPr>
            <p:ph idx="1"/>
          </p:nvPr>
        </p:nvSpPr>
        <p:spPr>
          <a:xfrm>
            <a:off x="405441" y="953226"/>
            <a:ext cx="11421373" cy="5007627"/>
          </a:xfrm>
        </p:spPr>
        <p:txBody>
          <a:bodyPr/>
          <a:lstStyle/>
          <a:p>
            <a:pPr marL="0" lvl="0" indent="0" defTabSz="457200" eaLnBrk="0" hangingPunct="0">
              <a:spcBef>
                <a:spcPct val="0"/>
              </a:spcBef>
              <a:spcAft>
                <a:spcPts val="0"/>
              </a:spcAft>
              <a:buClrTx/>
              <a:buSzTx/>
              <a:buNone/>
            </a:pPr>
            <a:r>
              <a:rPr lang="fr-FR" sz="1400" b="0" dirty="0">
                <a:solidFill>
                  <a:prstClr val="black"/>
                </a:solidFill>
                <a:latin typeface="Calibri" pitchFamily="34" charset="0"/>
              </a:rPr>
              <a:t>La bibliographie se place entre la conclusion générale du document et les annexes (s’il y en a</a:t>
            </a:r>
            <a:r>
              <a:rPr lang="fr-FR" sz="1400" b="0" dirty="0" smtClean="0">
                <a:solidFill>
                  <a:prstClr val="black"/>
                </a:solidFill>
                <a:latin typeface="Calibri" pitchFamily="34" charset="0"/>
              </a:rPr>
              <a:t>).</a:t>
            </a:r>
            <a:r>
              <a:rPr lang="fr-FR" sz="1400" b="0" dirty="0">
                <a:solidFill>
                  <a:prstClr val="black"/>
                </a:solidFill>
                <a:latin typeface="Calibri" pitchFamily="34" charset="0"/>
              </a:rPr>
              <a:t/>
            </a:r>
            <a:br>
              <a:rPr lang="fr-FR" sz="1400" b="0" dirty="0">
                <a:solidFill>
                  <a:prstClr val="black"/>
                </a:solidFill>
                <a:latin typeface="Calibri" pitchFamily="34" charset="0"/>
              </a:rPr>
            </a:br>
            <a:r>
              <a:rPr lang="fr-FR" sz="1400" b="0" dirty="0">
                <a:solidFill>
                  <a:prstClr val="black"/>
                </a:solidFill>
                <a:latin typeface="Calibri" pitchFamily="34" charset="0"/>
              </a:rPr>
              <a:t>Elle répertorie tous les ouvrages, articles, documents cités dans le texte ainsi que ceux qui ont servi de base à la réflexion et au travail réalisé dans le document.</a:t>
            </a:r>
            <a:br>
              <a:rPr lang="fr-FR" sz="1400" b="0" dirty="0">
                <a:solidFill>
                  <a:prstClr val="black"/>
                </a:solidFill>
                <a:latin typeface="Calibri" pitchFamily="34" charset="0"/>
              </a:rPr>
            </a:br>
            <a:endParaRPr lang="fr-FR" sz="1400" b="0" dirty="0">
              <a:solidFill>
                <a:prstClr val="black"/>
              </a:solidFill>
              <a:latin typeface="Calibri" pitchFamily="34" charset="0"/>
            </a:endParaRPr>
          </a:p>
          <a:p>
            <a:pPr marL="0" lvl="0" indent="0" defTabSz="457200" eaLnBrk="0" hangingPunct="0">
              <a:spcBef>
                <a:spcPct val="0"/>
              </a:spcBef>
              <a:spcAft>
                <a:spcPts val="0"/>
              </a:spcAft>
              <a:buClrTx/>
              <a:buSzTx/>
              <a:buNone/>
            </a:pPr>
            <a:r>
              <a:rPr lang="fr-FR" sz="1400" dirty="0">
                <a:solidFill>
                  <a:prstClr val="black"/>
                </a:solidFill>
                <a:latin typeface="Calibri" pitchFamily="34" charset="0"/>
              </a:rPr>
              <a:t>La présentation de la bibliographie obéit à des conventions qu’il importe de respecter.</a:t>
            </a:r>
            <a:br>
              <a:rPr lang="fr-FR" sz="1400" dirty="0">
                <a:solidFill>
                  <a:prstClr val="black"/>
                </a:solidFill>
                <a:latin typeface="Calibri" pitchFamily="34" charset="0"/>
              </a:rPr>
            </a:br>
            <a:endParaRPr lang="fr-FR" sz="1400" dirty="0" smtClean="0">
              <a:solidFill>
                <a:prstClr val="black"/>
              </a:solidFill>
              <a:latin typeface="Calibri" pitchFamily="34" charset="0"/>
            </a:endParaRPr>
          </a:p>
          <a:p>
            <a:pPr marL="0" lvl="0" indent="0" defTabSz="457200" eaLnBrk="0" hangingPunct="0">
              <a:spcBef>
                <a:spcPct val="0"/>
              </a:spcBef>
              <a:spcAft>
                <a:spcPts val="0"/>
              </a:spcAft>
              <a:buClrTx/>
              <a:buSzTx/>
              <a:buNone/>
            </a:pPr>
            <a:endParaRPr lang="fr-FR" sz="1400" dirty="0" smtClean="0">
              <a:solidFill>
                <a:prstClr val="black"/>
              </a:solidFill>
              <a:latin typeface="Calibri" pitchFamily="34" charset="0"/>
            </a:endParaRPr>
          </a:p>
          <a:p>
            <a:pPr marL="0" lvl="0" indent="0" algn="ctr" defTabSz="457200" eaLnBrk="0" hangingPunct="0">
              <a:spcBef>
                <a:spcPct val="0"/>
              </a:spcBef>
              <a:buClrTx/>
              <a:buSzTx/>
              <a:buNone/>
            </a:pPr>
            <a:r>
              <a:rPr lang="fr-FR" sz="1400" dirty="0" smtClean="0">
                <a:solidFill>
                  <a:srgbClr val="831F82"/>
                </a:solidFill>
                <a:latin typeface="Calibri" pitchFamily="34" charset="0"/>
              </a:rPr>
              <a:t>La norme attendue est Afnor Z44-005.</a:t>
            </a:r>
            <a:br>
              <a:rPr lang="fr-FR" sz="1400" dirty="0" smtClean="0">
                <a:solidFill>
                  <a:srgbClr val="831F82"/>
                </a:solidFill>
                <a:latin typeface="Calibri" pitchFamily="34" charset="0"/>
              </a:rPr>
            </a:br>
            <a:r>
              <a:rPr lang="fr-FR" sz="1400" b="0" dirty="0" smtClean="0">
                <a:solidFill>
                  <a:srgbClr val="831F82"/>
                </a:solidFill>
                <a:latin typeface="Calibri" pitchFamily="34" charset="0"/>
              </a:rPr>
              <a:t>C’est la norme française qui correspond à la norme internationale </a:t>
            </a:r>
            <a:r>
              <a:rPr lang="fr-FR" sz="1400" dirty="0" smtClean="0">
                <a:solidFill>
                  <a:srgbClr val="831F82"/>
                </a:solidFill>
                <a:latin typeface="Calibri" pitchFamily="34" charset="0"/>
              </a:rPr>
              <a:t>ISO 690</a:t>
            </a:r>
            <a:r>
              <a:rPr lang="fr-FR" sz="1400" dirty="0" smtClean="0">
                <a:solidFill>
                  <a:prstClr val="black"/>
                </a:solidFill>
                <a:latin typeface="Calibri" pitchFamily="34" charset="0"/>
              </a:rPr>
              <a:t>.</a:t>
            </a:r>
            <a:br>
              <a:rPr lang="fr-FR" sz="1400" dirty="0" smtClean="0">
                <a:solidFill>
                  <a:prstClr val="black"/>
                </a:solidFill>
                <a:latin typeface="Calibri" pitchFamily="34" charset="0"/>
              </a:rPr>
            </a:br>
            <a:endParaRPr lang="fr-FR" sz="1400" dirty="0" smtClean="0">
              <a:solidFill>
                <a:prstClr val="black"/>
              </a:solidFill>
              <a:latin typeface="Calibri" pitchFamily="34" charset="0"/>
            </a:endParaRPr>
          </a:p>
          <a:p>
            <a:pPr marL="0" lvl="0" indent="0" algn="ctr" defTabSz="457200" eaLnBrk="0" hangingPunct="0">
              <a:spcBef>
                <a:spcPct val="0"/>
              </a:spcBef>
              <a:buClrTx/>
              <a:buSzTx/>
              <a:buNone/>
            </a:pPr>
            <a:endParaRPr lang="fr-FR" sz="1400" dirty="0" smtClean="0">
              <a:solidFill>
                <a:prstClr val="black"/>
              </a:solidFill>
              <a:latin typeface="Calibri" pitchFamily="34" charset="0"/>
            </a:endParaRPr>
          </a:p>
          <a:p>
            <a:pPr marL="0" lvl="0" indent="0" defTabSz="457200" eaLnBrk="0" hangingPunct="0">
              <a:spcBef>
                <a:spcPct val="0"/>
              </a:spcBef>
              <a:spcAft>
                <a:spcPts val="0"/>
              </a:spcAft>
              <a:buClrTx/>
              <a:buSzTx/>
              <a:buNone/>
            </a:pPr>
            <a:r>
              <a:rPr lang="fr-FR" sz="1400" b="0" dirty="0" smtClean="0">
                <a:solidFill>
                  <a:prstClr val="black"/>
                </a:solidFill>
                <a:latin typeface="Calibri" pitchFamily="34" charset="0"/>
              </a:rPr>
              <a:t>La </a:t>
            </a:r>
            <a:r>
              <a:rPr lang="fr-FR" sz="1400" b="0" dirty="0">
                <a:solidFill>
                  <a:prstClr val="black"/>
                </a:solidFill>
                <a:latin typeface="Calibri" pitchFamily="34" charset="0"/>
              </a:rPr>
              <a:t>norme a pour objet de présenter les références bibliographiques en matière de documentation. Elle formalise le contenu, la forme et la 	structure.</a:t>
            </a:r>
            <a:br>
              <a:rPr lang="fr-FR" sz="1400" b="0" dirty="0">
                <a:solidFill>
                  <a:prstClr val="black"/>
                </a:solidFill>
                <a:latin typeface="Calibri" pitchFamily="34" charset="0"/>
              </a:rPr>
            </a:br>
            <a:endParaRPr lang="fr-FR" sz="1400" b="0" dirty="0">
              <a:solidFill>
                <a:prstClr val="black"/>
              </a:solidFill>
              <a:latin typeface="Calibri" pitchFamily="34" charset="0"/>
            </a:endParaRPr>
          </a:p>
          <a:p>
            <a:pPr marL="0" lvl="0" indent="0" defTabSz="457200" eaLnBrk="0" hangingPunct="0">
              <a:spcBef>
                <a:spcPct val="0"/>
              </a:spcBef>
              <a:spcAft>
                <a:spcPts val="0"/>
              </a:spcAft>
              <a:buClrTx/>
              <a:buSzTx/>
              <a:buNone/>
            </a:pPr>
            <a:r>
              <a:rPr lang="fr-FR" sz="1400" b="0" dirty="0">
                <a:solidFill>
                  <a:prstClr val="black"/>
                </a:solidFill>
                <a:latin typeface="Calibri" pitchFamily="34" charset="0"/>
              </a:rPr>
              <a:t>Rédiger une bibliographie permet de :</a:t>
            </a:r>
            <a:br>
              <a:rPr lang="fr-FR" sz="1400" b="0" dirty="0">
                <a:solidFill>
                  <a:prstClr val="black"/>
                </a:solidFill>
                <a:latin typeface="Calibri" pitchFamily="34" charset="0"/>
              </a:rPr>
            </a:br>
            <a:endParaRPr lang="fr-FR" sz="1400" b="0" dirty="0">
              <a:solidFill>
                <a:prstClr val="black"/>
              </a:solidFill>
              <a:latin typeface="Calibri" pitchFamily="34" charset="0"/>
            </a:endParaRPr>
          </a:p>
          <a:p>
            <a:pPr marL="742950" lvl="1" defTabSz="457200" eaLnBrk="0" hangingPunct="0">
              <a:spcBef>
                <a:spcPct val="0"/>
              </a:spcBef>
              <a:spcAft>
                <a:spcPts val="0"/>
              </a:spcAft>
              <a:buClr>
                <a:srgbClr val="831F82"/>
              </a:buClr>
              <a:buSzTx/>
              <a:buFont typeface="Wingdings" panose="05000000000000000000" pitchFamily="2" charset="2"/>
              <a:buChar char="§"/>
            </a:pPr>
            <a:r>
              <a:rPr lang="fr-FR" sz="1400" dirty="0">
                <a:solidFill>
                  <a:prstClr val="black"/>
                </a:solidFill>
                <a:latin typeface="Calibri" pitchFamily="34" charset="0"/>
              </a:rPr>
              <a:t>Respecter les auteurs qui ont édité des ouvrages de référence</a:t>
            </a:r>
          </a:p>
          <a:p>
            <a:pPr marL="742950" lvl="1" defTabSz="457200" eaLnBrk="0" hangingPunct="0">
              <a:spcBef>
                <a:spcPct val="0"/>
              </a:spcBef>
              <a:spcAft>
                <a:spcPts val="0"/>
              </a:spcAft>
              <a:buClr>
                <a:srgbClr val="831F82"/>
              </a:buClr>
              <a:buSzTx/>
              <a:buFont typeface="Wingdings" panose="05000000000000000000" pitchFamily="2" charset="2"/>
              <a:buChar char="§"/>
            </a:pPr>
            <a:r>
              <a:rPr lang="fr-FR" sz="1400" dirty="0">
                <a:solidFill>
                  <a:prstClr val="black"/>
                </a:solidFill>
                <a:latin typeface="Calibri" pitchFamily="34" charset="0"/>
              </a:rPr>
              <a:t>Valoriser la qualité d’une communication écrite structurée.</a:t>
            </a:r>
          </a:p>
          <a:p>
            <a:pPr marL="0" lvl="0" indent="0" defTabSz="457200" eaLnBrk="0" hangingPunct="0">
              <a:spcBef>
                <a:spcPct val="0"/>
              </a:spcBef>
              <a:spcAft>
                <a:spcPts val="0"/>
              </a:spcAft>
              <a:buClr>
                <a:srgbClr val="831F82"/>
              </a:buClr>
              <a:buSzTx/>
              <a:buNone/>
            </a:pPr>
            <a:r>
              <a:rPr lang="fr-FR" sz="1400" b="0" dirty="0">
                <a:solidFill>
                  <a:prstClr val="black"/>
                </a:solidFill>
                <a:latin typeface="Calibri" pitchFamily="34" charset="0"/>
              </a:rPr>
              <a:t>	</a:t>
            </a:r>
          </a:p>
          <a:p>
            <a:pPr marL="0" lvl="0" indent="0" defTabSz="457200" eaLnBrk="0" hangingPunct="0">
              <a:spcBef>
                <a:spcPct val="0"/>
              </a:spcBef>
              <a:spcAft>
                <a:spcPts val="0"/>
              </a:spcAft>
              <a:buClr>
                <a:srgbClr val="831F82"/>
              </a:buClr>
              <a:buSzTx/>
              <a:buNone/>
            </a:pPr>
            <a:r>
              <a:rPr lang="fr-FR" sz="1400" b="0" dirty="0">
                <a:solidFill>
                  <a:prstClr val="black"/>
                </a:solidFill>
                <a:latin typeface="Calibri" pitchFamily="34" charset="0"/>
              </a:rPr>
              <a:t>L’organisation de la bibliographie doit être thématique et alphabétique et/ou chronologique. C’est-à-dire que les références bibliographiques doivent être classées par ordre alphabétique d’auteurs, à l’intérieur d’une catégorie de document.</a:t>
            </a:r>
            <a:br>
              <a:rPr lang="fr-FR" sz="1400" b="0" dirty="0">
                <a:solidFill>
                  <a:prstClr val="black"/>
                </a:solidFill>
                <a:latin typeface="Calibri" pitchFamily="34" charset="0"/>
              </a:rPr>
            </a:br>
            <a:r>
              <a:rPr lang="fr-FR" sz="1400" b="0" dirty="0">
                <a:solidFill>
                  <a:prstClr val="black"/>
                </a:solidFill>
                <a:latin typeface="Calibri" pitchFamily="34" charset="0"/>
              </a:rPr>
              <a:t>Elle doit permettre au lecteur de retrouver le document signalé.</a:t>
            </a:r>
          </a:p>
          <a:p>
            <a:pPr marL="0" lvl="0" indent="0" defTabSz="457200" eaLnBrk="0" hangingPunct="0">
              <a:spcBef>
                <a:spcPct val="0"/>
              </a:spcBef>
              <a:spcAft>
                <a:spcPts val="0"/>
              </a:spcAft>
              <a:buClr>
                <a:srgbClr val="831F82"/>
              </a:buClr>
              <a:buSzTx/>
              <a:buNone/>
            </a:pPr>
            <a:r>
              <a:rPr lang="fr-FR" sz="1400" b="0" dirty="0">
                <a:solidFill>
                  <a:prstClr val="black"/>
                </a:solidFill>
                <a:latin typeface="Calibri" pitchFamily="34" charset="0"/>
              </a:rPr>
              <a:t>Toutes les références bibliographiques des notes de bas de page devront être présentes dans la bibliographie. En note de bas de page il sera précisé la page précise concernée par la citation ; en bibliographie ce sera le nombre total de pages de l’ouvrage (ou de l’article) qui sera précisé.</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15</a:t>
            </a:fld>
            <a:endParaRPr lang="fr-FR" altLang="fr-FR"/>
          </a:p>
        </p:txBody>
      </p:sp>
    </p:spTree>
    <p:extLst>
      <p:ext uri="{BB962C8B-B14F-4D97-AF65-F5344CB8AC3E}">
        <p14:creationId xmlns:p14="http://schemas.microsoft.com/office/powerpoint/2010/main" val="140623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424102"/>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LA BIBLIOGRAPHIE (suite)</a:t>
            </a:r>
            <a:endParaRPr lang="fr-FR" dirty="0"/>
          </a:p>
        </p:txBody>
      </p:sp>
      <p:pic>
        <p:nvPicPr>
          <p:cNvPr id="6" name="Espace réservé du contenu 5"/>
          <p:cNvPicPr>
            <a:picLocks noGrp="1" noChangeAspect="1"/>
          </p:cNvPicPr>
          <p:nvPr>
            <p:ph idx="1"/>
          </p:nvPr>
        </p:nvPicPr>
        <p:blipFill>
          <a:blip r:embed="rId2"/>
          <a:stretch>
            <a:fillRect/>
          </a:stretch>
        </p:blipFill>
        <p:spPr>
          <a:xfrm>
            <a:off x="1673879" y="1076982"/>
            <a:ext cx="8856942" cy="4525963"/>
          </a:xfrm>
          <a:prstGeom prst="rect">
            <a:avLst/>
          </a:prstGeom>
        </p:spPr>
      </p:pic>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16</a:t>
            </a:fld>
            <a:endParaRPr lang="fr-FR" altLang="fr-FR"/>
          </a:p>
        </p:txBody>
      </p:sp>
      <p:sp>
        <p:nvSpPr>
          <p:cNvPr id="7" name="Rectangle à coins arrondis 6"/>
          <p:cNvSpPr/>
          <p:nvPr/>
        </p:nvSpPr>
        <p:spPr>
          <a:xfrm>
            <a:off x="1306063" y="819509"/>
            <a:ext cx="9592573" cy="4899804"/>
          </a:xfrm>
          <a:prstGeom prst="roundRect">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9" name="Connecteur droit 8"/>
          <p:cNvCxnSpPr/>
          <p:nvPr/>
        </p:nvCxnSpPr>
        <p:spPr>
          <a:xfrm flipV="1">
            <a:off x="1785668" y="1457865"/>
            <a:ext cx="8745153" cy="17254"/>
          </a:xfrm>
          <a:prstGeom prst="line">
            <a:avLst/>
          </a:prstGeom>
          <a:ln>
            <a:solidFill>
              <a:srgbClr val="831F8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9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15675"/>
            <a:ext cx="9077325" cy="380970"/>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LA BIBLIOGRAPHIE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17</a:t>
            </a:fld>
            <a:endParaRPr lang="fr-FR" altLang="fr-FR"/>
          </a:p>
        </p:txBody>
      </p:sp>
      <p:sp>
        <p:nvSpPr>
          <p:cNvPr id="6" name="Rectangle 5"/>
          <p:cNvSpPr/>
          <p:nvPr/>
        </p:nvSpPr>
        <p:spPr>
          <a:xfrm>
            <a:off x="1707791" y="986900"/>
            <a:ext cx="8497018" cy="2400657"/>
          </a:xfrm>
          <a:prstGeom prst="rect">
            <a:avLst/>
          </a:prstGeom>
        </p:spPr>
        <p:txBody>
          <a:bodyPr wrap="square">
            <a:spAutoFit/>
          </a:bodyPr>
          <a:lstStyle/>
          <a:p>
            <a:pPr lvl="0" algn="ctr">
              <a:spcAft>
                <a:spcPts val="0"/>
              </a:spcAft>
            </a:pPr>
            <a:r>
              <a:rPr lang="fr-FR" sz="1600" b="1" dirty="0">
                <a:solidFill>
                  <a:prstClr val="black"/>
                </a:solidFill>
                <a:effectLst>
                  <a:outerShdw blurRad="38100" dist="38100" dir="2700000" algn="tl">
                    <a:srgbClr val="000000">
                      <a:alpha val="43137"/>
                    </a:srgbClr>
                  </a:outerShdw>
                </a:effectLst>
              </a:rPr>
              <a:t>MONOGRAPHIE (ou livre ou ouvrage)</a:t>
            </a:r>
            <a:r>
              <a:rPr lang="fr-FR" sz="1600" b="1" dirty="0">
                <a:solidFill>
                  <a:prstClr val="black"/>
                </a:solidFill>
              </a:rPr>
              <a:t/>
            </a:r>
            <a:br>
              <a:rPr lang="fr-FR" sz="1600" b="1" dirty="0">
                <a:solidFill>
                  <a:prstClr val="black"/>
                </a:solidFill>
              </a:rPr>
            </a:br>
            <a:endParaRPr lang="fr-FR" sz="1600" b="1" dirty="0">
              <a:solidFill>
                <a:prstClr val="black"/>
              </a:solidFill>
            </a:endParaRPr>
          </a:p>
          <a:p>
            <a:pPr lvl="0" algn="ctr">
              <a:spcAft>
                <a:spcPts val="0"/>
              </a:spcAft>
            </a:pPr>
            <a:r>
              <a:rPr lang="fr-FR" sz="1400" dirty="0">
                <a:solidFill>
                  <a:prstClr val="black"/>
                </a:solidFill>
              </a:rPr>
              <a:t>NOM, Prénom. </a:t>
            </a:r>
            <a:r>
              <a:rPr lang="fr-FR" sz="1400" i="1" dirty="0">
                <a:solidFill>
                  <a:prstClr val="black"/>
                </a:solidFill>
              </a:rPr>
              <a:t>Titre de l’ouvrage : sous-titre</a:t>
            </a:r>
            <a:r>
              <a:rPr lang="fr-FR" sz="1400" dirty="0">
                <a:solidFill>
                  <a:prstClr val="black"/>
                </a:solidFill>
              </a:rPr>
              <a:t>. Nième Edition. Lieu d’édition : éditeur,</a:t>
            </a:r>
            <a:br>
              <a:rPr lang="fr-FR" sz="1400" dirty="0">
                <a:solidFill>
                  <a:prstClr val="black"/>
                </a:solidFill>
              </a:rPr>
            </a:br>
            <a:r>
              <a:rPr lang="fr-FR" sz="1400" dirty="0">
                <a:solidFill>
                  <a:prstClr val="black"/>
                </a:solidFill>
              </a:rPr>
              <a:t>année d’édition, nombre de volumes, nombre de pages. (Titre de la collection ; n° dans la collection si mentionné).</a:t>
            </a:r>
          </a:p>
          <a:p>
            <a:pPr lvl="0" algn="ctr">
              <a:spcAft>
                <a:spcPts val="0"/>
              </a:spcAft>
            </a:pPr>
            <a:r>
              <a:rPr lang="fr-FR" sz="1000" dirty="0">
                <a:solidFill>
                  <a:prstClr val="black"/>
                </a:solidFill>
              </a:rPr>
              <a:t/>
            </a:r>
            <a:br>
              <a:rPr lang="fr-FR" sz="1000" dirty="0">
                <a:solidFill>
                  <a:prstClr val="black"/>
                </a:solidFill>
              </a:rPr>
            </a:br>
            <a:r>
              <a:rPr lang="fr-FR" sz="1400" dirty="0">
                <a:solidFill>
                  <a:prstClr val="black"/>
                </a:solidFill>
              </a:rPr>
              <a:t>Ex : MOUILLET, Evelyne. </a:t>
            </a:r>
            <a:r>
              <a:rPr lang="fr-FR" sz="1400" i="1" dirty="0">
                <a:solidFill>
                  <a:prstClr val="black"/>
                </a:solidFill>
              </a:rPr>
              <a:t>La recherche bibliographique en médecine et santé</a:t>
            </a:r>
            <a:br>
              <a:rPr lang="fr-FR" sz="1400" i="1" dirty="0">
                <a:solidFill>
                  <a:prstClr val="black"/>
                </a:solidFill>
              </a:rPr>
            </a:br>
            <a:r>
              <a:rPr lang="fr-FR" sz="1400" i="1" dirty="0">
                <a:solidFill>
                  <a:prstClr val="black"/>
                </a:solidFill>
              </a:rPr>
              <a:t>publique : guide d’accès</a:t>
            </a:r>
            <a:r>
              <a:rPr lang="fr-FR" sz="1400" dirty="0">
                <a:solidFill>
                  <a:prstClr val="black"/>
                </a:solidFill>
              </a:rPr>
              <a:t>. Paris : Elsevier, 2005. 155 pages.</a:t>
            </a:r>
          </a:p>
          <a:p>
            <a:pPr lvl="0" algn="ctr">
              <a:spcAft>
                <a:spcPts val="0"/>
              </a:spcAft>
            </a:pPr>
            <a:r>
              <a:rPr lang="fr-FR" sz="1000" dirty="0">
                <a:solidFill>
                  <a:prstClr val="black"/>
                </a:solidFill>
              </a:rPr>
              <a:t/>
            </a:r>
            <a:br>
              <a:rPr lang="fr-FR" sz="1000" dirty="0">
                <a:solidFill>
                  <a:prstClr val="black"/>
                </a:solidFill>
              </a:rPr>
            </a:br>
            <a:r>
              <a:rPr lang="fr-FR" sz="1400" dirty="0">
                <a:solidFill>
                  <a:prstClr val="black"/>
                </a:solidFill>
              </a:rPr>
              <a:t>Ex : EYMARD, Chantal. </a:t>
            </a:r>
            <a:r>
              <a:rPr lang="fr-FR" sz="1400" i="1" dirty="0">
                <a:solidFill>
                  <a:prstClr val="black"/>
                </a:solidFill>
              </a:rPr>
              <a:t>Initiation à la recherche en soins et santé</a:t>
            </a:r>
            <a:r>
              <a:rPr lang="fr-FR" sz="1400" dirty="0">
                <a:solidFill>
                  <a:prstClr val="black"/>
                </a:solidFill>
              </a:rPr>
              <a:t>. Rueil-Malmaison :</a:t>
            </a:r>
            <a:br>
              <a:rPr lang="fr-FR" sz="1400" dirty="0">
                <a:solidFill>
                  <a:prstClr val="black"/>
                </a:solidFill>
              </a:rPr>
            </a:br>
            <a:r>
              <a:rPr lang="fr-FR" sz="1400" dirty="0">
                <a:solidFill>
                  <a:prstClr val="black"/>
                </a:solidFill>
              </a:rPr>
              <a:t>Lamarre, 2003. 243 pages. Coll. Fonction cadre de santé ou (Fonction cadre de santé) </a:t>
            </a:r>
            <a:br>
              <a:rPr lang="fr-FR" sz="1400" dirty="0">
                <a:solidFill>
                  <a:prstClr val="black"/>
                </a:solidFill>
              </a:rPr>
            </a:br>
            <a:endParaRPr lang="fr-FR" sz="1400" dirty="0">
              <a:solidFill>
                <a:prstClr val="black"/>
              </a:solidFill>
            </a:endParaRPr>
          </a:p>
        </p:txBody>
      </p:sp>
      <p:sp>
        <p:nvSpPr>
          <p:cNvPr id="7" name="Rectangle à coins arrondis 6"/>
          <p:cNvSpPr/>
          <p:nvPr/>
        </p:nvSpPr>
        <p:spPr>
          <a:xfrm>
            <a:off x="1563688" y="793630"/>
            <a:ext cx="8908780" cy="2449902"/>
          </a:xfrm>
          <a:prstGeom prst="roundRect">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457200" y="3580827"/>
            <a:ext cx="11110823" cy="2385268"/>
          </a:xfrm>
          <a:prstGeom prst="rect">
            <a:avLst/>
          </a:prstGeom>
        </p:spPr>
        <p:txBody>
          <a:bodyPr wrap="square">
            <a:spAutoFit/>
          </a:bodyPr>
          <a:lstStyle/>
          <a:p>
            <a:pPr lvl="0" algn="ctr"/>
            <a:r>
              <a:rPr lang="fr-FR" sz="1600" b="1" dirty="0">
                <a:solidFill>
                  <a:prstClr val="black"/>
                </a:solidFill>
                <a:effectLst>
                  <a:outerShdw blurRad="38100" dist="38100" dir="2700000" algn="tl">
                    <a:srgbClr val="000000">
                      <a:alpha val="43137"/>
                    </a:srgbClr>
                  </a:outerShdw>
                </a:effectLst>
              </a:rPr>
              <a:t>OUVRAGE AYANT PLUSIEURS AUTEURS</a:t>
            </a:r>
          </a:p>
          <a:p>
            <a:pPr lvl="0"/>
            <a:r>
              <a:rPr lang="fr-FR" sz="1100" b="1" dirty="0">
                <a:solidFill>
                  <a:prstClr val="black"/>
                </a:solidFill>
              </a:rPr>
              <a:t/>
            </a:r>
            <a:br>
              <a:rPr lang="fr-FR" sz="1100" b="1" dirty="0">
                <a:solidFill>
                  <a:prstClr val="black"/>
                </a:solidFill>
              </a:rPr>
            </a:br>
            <a:r>
              <a:rPr lang="fr-FR" sz="1400" dirty="0">
                <a:solidFill>
                  <a:prstClr val="black"/>
                </a:solidFill>
              </a:rPr>
              <a:t>Indiquer les deux premiers auteurs puis utiliser l’abréviation ″et al. ″ pour signifier que d’autres auteurs sont indiqués mais ne seront pas mentionnés.</a:t>
            </a:r>
            <a:br>
              <a:rPr lang="fr-FR" sz="1400" dirty="0">
                <a:solidFill>
                  <a:prstClr val="black"/>
                </a:solidFill>
              </a:rPr>
            </a:br>
            <a:endParaRPr lang="fr-FR" sz="1000" dirty="0">
              <a:solidFill>
                <a:prstClr val="black"/>
              </a:solidFill>
            </a:endParaRPr>
          </a:p>
          <a:p>
            <a:pPr lvl="0"/>
            <a:r>
              <a:rPr lang="fr-FR" sz="1400" dirty="0">
                <a:solidFill>
                  <a:prstClr val="black"/>
                </a:solidFill>
              </a:rPr>
              <a:t>Ex : MULLER, André ; METZGER, Christiane ; et al. </a:t>
            </a:r>
            <a:r>
              <a:rPr lang="fr-FR" sz="1400" i="1" dirty="0">
                <a:solidFill>
                  <a:prstClr val="black"/>
                </a:solidFill>
              </a:rPr>
              <a:t>Soins infirmiers et douleur</a:t>
            </a:r>
            <a:r>
              <a:rPr lang="fr-FR" sz="1400" dirty="0">
                <a:solidFill>
                  <a:prstClr val="black"/>
                </a:solidFill>
              </a:rPr>
              <a:t>. 3</a:t>
            </a:r>
            <a:r>
              <a:rPr lang="fr-FR" sz="1400" baseline="30000" dirty="0">
                <a:solidFill>
                  <a:prstClr val="black"/>
                </a:solidFill>
              </a:rPr>
              <a:t>ème</a:t>
            </a:r>
            <a:r>
              <a:rPr lang="fr-FR" sz="1400" dirty="0">
                <a:solidFill>
                  <a:prstClr val="black"/>
                </a:solidFill>
              </a:rPr>
              <a:t> édition. Paris : Masson. 2007. 333 pages. </a:t>
            </a:r>
          </a:p>
          <a:p>
            <a:pPr lvl="0"/>
            <a:r>
              <a:rPr lang="fr-FR" sz="1400" dirty="0">
                <a:solidFill>
                  <a:prstClr val="black"/>
                </a:solidFill>
              </a:rPr>
              <a:t>Coll. Savoir et pratique infirmière. Ou (Savoir et pratique infirmière).</a:t>
            </a:r>
          </a:p>
          <a:p>
            <a:pPr lvl="0"/>
            <a:r>
              <a:rPr lang="fr-FR" sz="1000" dirty="0">
                <a:solidFill>
                  <a:prstClr val="black"/>
                </a:solidFill>
              </a:rPr>
              <a:t/>
            </a:r>
            <a:br>
              <a:rPr lang="fr-FR" sz="1000" dirty="0">
                <a:solidFill>
                  <a:prstClr val="black"/>
                </a:solidFill>
              </a:rPr>
            </a:br>
            <a:r>
              <a:rPr lang="fr-FR" sz="1400" dirty="0">
                <a:solidFill>
                  <a:prstClr val="black"/>
                </a:solidFill>
              </a:rPr>
              <a:t>S’il s’agit d’une collectivité :</a:t>
            </a:r>
            <a:br>
              <a:rPr lang="fr-FR" sz="1400" dirty="0">
                <a:solidFill>
                  <a:prstClr val="black"/>
                </a:solidFill>
              </a:rPr>
            </a:br>
            <a:r>
              <a:rPr lang="fr-FR" sz="1400" dirty="0">
                <a:solidFill>
                  <a:prstClr val="black"/>
                </a:solidFill>
              </a:rPr>
              <a:t>Ex : Organisation de Coopération et de Développement Economiques. </a:t>
            </a:r>
            <a:r>
              <a:rPr lang="fr-FR" sz="1400" i="1" dirty="0">
                <a:solidFill>
                  <a:prstClr val="black"/>
                </a:solidFill>
              </a:rPr>
              <a:t>Panorama de la santé : les indicateurs de l’OCDE 2005</a:t>
            </a:r>
            <a:r>
              <a:rPr lang="fr-FR" sz="1400" dirty="0">
                <a:solidFill>
                  <a:prstClr val="black"/>
                </a:solidFill>
              </a:rPr>
              <a:t>. Paris : Organisation de Coopération et de Développement Economiques, 2005. </a:t>
            </a:r>
            <a:r>
              <a:rPr lang="fr-FR" dirty="0">
                <a:solidFill>
                  <a:prstClr val="black"/>
                </a:solidFill>
              </a:rPr>
              <a:t/>
            </a:r>
            <a:br>
              <a:rPr lang="fr-FR" dirty="0">
                <a:solidFill>
                  <a:prstClr val="black"/>
                </a:solidFill>
              </a:rPr>
            </a:br>
            <a:endParaRPr lang="fr-FR" dirty="0">
              <a:solidFill>
                <a:prstClr val="black"/>
              </a:solidFill>
            </a:endParaRPr>
          </a:p>
        </p:txBody>
      </p:sp>
      <p:sp>
        <p:nvSpPr>
          <p:cNvPr id="9" name="Rectangle à coins arrondis 8"/>
          <p:cNvSpPr/>
          <p:nvPr/>
        </p:nvSpPr>
        <p:spPr>
          <a:xfrm>
            <a:off x="345057" y="3436802"/>
            <a:ext cx="11222966" cy="2529293"/>
          </a:xfrm>
          <a:prstGeom prst="roundRect">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4140679" y="1328468"/>
            <a:ext cx="3605842" cy="0"/>
          </a:xfrm>
          <a:prstGeom prst="line">
            <a:avLst/>
          </a:prstGeom>
          <a:ln>
            <a:solidFill>
              <a:srgbClr val="831F83"/>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3329796" y="3925019"/>
            <a:ext cx="5339751" cy="8626"/>
          </a:xfrm>
          <a:prstGeom prst="line">
            <a:avLst/>
          </a:prstGeom>
          <a:ln>
            <a:solidFill>
              <a:srgbClr val="831F8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17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197000"/>
            <a:ext cx="9077325" cy="432728"/>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LA BIBLIOGRAPHIE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18</a:t>
            </a:fld>
            <a:endParaRPr lang="fr-FR" altLang="fr-FR"/>
          </a:p>
        </p:txBody>
      </p:sp>
      <p:sp>
        <p:nvSpPr>
          <p:cNvPr id="6" name="Rectangle 5"/>
          <p:cNvSpPr/>
          <p:nvPr/>
        </p:nvSpPr>
        <p:spPr>
          <a:xfrm>
            <a:off x="1823649" y="822259"/>
            <a:ext cx="8557402" cy="2308324"/>
          </a:xfrm>
          <a:prstGeom prst="rect">
            <a:avLst/>
          </a:prstGeom>
        </p:spPr>
        <p:txBody>
          <a:bodyPr wrap="square">
            <a:spAutoFit/>
          </a:bodyPr>
          <a:lstStyle/>
          <a:p>
            <a:pPr lvl="0" algn="ctr">
              <a:spcAft>
                <a:spcPts val="0"/>
              </a:spcAft>
            </a:pPr>
            <a:r>
              <a:rPr lang="fr-FR" b="1" dirty="0">
                <a:solidFill>
                  <a:prstClr val="black"/>
                </a:solidFill>
                <a:effectLst>
                  <a:outerShdw blurRad="38100" dist="38100" dir="2700000" algn="tl">
                    <a:srgbClr val="000000">
                      <a:alpha val="43137"/>
                    </a:srgbClr>
                  </a:outerShdw>
                </a:effectLst>
              </a:rPr>
              <a:t>CHAPITRE D’OUVRAGE</a:t>
            </a:r>
            <a:endParaRPr lang="fr-FR" sz="1400" b="1" dirty="0">
              <a:solidFill>
                <a:prstClr val="black"/>
              </a:solidFill>
              <a:effectLst>
                <a:outerShdw blurRad="38100" dist="38100" dir="2700000" algn="tl">
                  <a:srgbClr val="000000">
                    <a:alpha val="43137"/>
                  </a:srgbClr>
                </a:outerShdw>
              </a:effectLst>
            </a:endParaRPr>
          </a:p>
          <a:p>
            <a:pPr lvl="0">
              <a:spcAft>
                <a:spcPts val="0"/>
              </a:spcAft>
            </a:pPr>
            <a:r>
              <a:rPr lang="fr-FR" sz="1400" i="1" dirty="0">
                <a:solidFill>
                  <a:srgbClr val="831F82"/>
                </a:solidFill>
              </a:rPr>
              <a:t/>
            </a:r>
            <a:br>
              <a:rPr lang="fr-FR" sz="1400" i="1" dirty="0">
                <a:solidFill>
                  <a:srgbClr val="831F82"/>
                </a:solidFill>
              </a:rPr>
            </a:br>
            <a:r>
              <a:rPr lang="fr-FR" sz="1400" dirty="0">
                <a:solidFill>
                  <a:srgbClr val="831F82"/>
                </a:solidFill>
              </a:rPr>
              <a:t>NOM, Prénom. </a:t>
            </a:r>
            <a:r>
              <a:rPr lang="fr-FR" sz="1400" dirty="0">
                <a:solidFill>
                  <a:prstClr val="black"/>
                </a:solidFill>
              </a:rPr>
              <a:t>Titre de l’article ou du chapitre, in </a:t>
            </a:r>
            <a:r>
              <a:rPr lang="fr-FR" sz="1400" i="1" dirty="0">
                <a:solidFill>
                  <a:prstClr val="black"/>
                </a:solidFill>
              </a:rPr>
              <a:t>Titre de l’ouvrage : sous-titre, </a:t>
            </a:r>
            <a:r>
              <a:rPr lang="fr-FR" sz="1400" i="1" dirty="0">
                <a:solidFill>
                  <a:srgbClr val="C72F7F"/>
                </a:solidFill>
              </a:rPr>
              <a:t>NOM</a:t>
            </a:r>
            <a:r>
              <a:rPr lang="fr-FR" sz="1400" dirty="0">
                <a:solidFill>
                  <a:srgbClr val="C72F7F"/>
                </a:solidFill>
              </a:rPr>
              <a:t>, Prénom. </a:t>
            </a:r>
            <a:r>
              <a:rPr lang="fr-FR" sz="1400" dirty="0">
                <a:solidFill>
                  <a:prstClr val="black"/>
                </a:solidFill>
              </a:rPr>
              <a:t>Lieu de publication : éditeur, année, pagination de l’article ou du chapitre</a:t>
            </a:r>
            <a:br>
              <a:rPr lang="fr-FR" sz="1400" dirty="0">
                <a:solidFill>
                  <a:prstClr val="black"/>
                </a:solidFill>
              </a:rPr>
            </a:br>
            <a:r>
              <a:rPr lang="fr-FR" sz="1400" i="1" dirty="0">
                <a:solidFill>
                  <a:srgbClr val="831F82"/>
                </a:solidFill>
              </a:rPr>
              <a:t>(Il s’agit du nom de l’auteur qui écrit l’article ou le chapitre)</a:t>
            </a:r>
            <a:endParaRPr lang="fr-FR" sz="1400" dirty="0">
              <a:solidFill>
                <a:prstClr val="black"/>
              </a:solidFill>
            </a:endParaRPr>
          </a:p>
          <a:p>
            <a:pPr lvl="0">
              <a:spcAft>
                <a:spcPts val="0"/>
              </a:spcAft>
            </a:pPr>
            <a:r>
              <a:rPr lang="fr-FR" sz="1400" dirty="0">
                <a:solidFill>
                  <a:srgbClr val="C72F7F"/>
                </a:solidFill>
              </a:rPr>
              <a:t>(</a:t>
            </a:r>
            <a:r>
              <a:rPr lang="fr-FR" sz="1400" i="1" dirty="0">
                <a:solidFill>
                  <a:srgbClr val="C72F7F"/>
                </a:solidFill>
              </a:rPr>
              <a:t>Il s’agit du nom des autres auteurs ou du coordinateur de l’ouvrage)</a:t>
            </a:r>
            <a:r>
              <a:rPr lang="fr-FR" sz="1400" i="1" dirty="0">
                <a:solidFill>
                  <a:srgbClr val="8064A2"/>
                </a:solidFill>
              </a:rPr>
              <a:t/>
            </a:r>
            <a:br>
              <a:rPr lang="fr-FR" sz="1400" i="1" dirty="0">
                <a:solidFill>
                  <a:srgbClr val="8064A2"/>
                </a:solidFill>
              </a:rPr>
            </a:br>
            <a:endParaRPr lang="fr-FR" sz="1400" i="1" dirty="0">
              <a:solidFill>
                <a:srgbClr val="8064A2"/>
              </a:solidFill>
            </a:endParaRPr>
          </a:p>
          <a:p>
            <a:pPr lvl="0">
              <a:spcAft>
                <a:spcPts val="0"/>
              </a:spcAft>
            </a:pPr>
            <a:r>
              <a:rPr lang="fr-FR" sz="1400" dirty="0">
                <a:solidFill>
                  <a:prstClr val="black"/>
                </a:solidFill>
              </a:rPr>
              <a:t>Ex : </a:t>
            </a:r>
            <a:r>
              <a:rPr lang="fr-FR" sz="1400" dirty="0">
                <a:solidFill>
                  <a:srgbClr val="831F82"/>
                </a:solidFill>
              </a:rPr>
              <a:t>BARTHES, Richard</a:t>
            </a:r>
            <a:r>
              <a:rPr lang="fr-FR" sz="1400" dirty="0">
                <a:solidFill>
                  <a:prstClr val="black"/>
                </a:solidFill>
              </a:rPr>
              <a:t>. L’évaluation, in </a:t>
            </a:r>
            <a:r>
              <a:rPr lang="fr-FR" sz="1400" i="1" dirty="0">
                <a:solidFill>
                  <a:prstClr val="black"/>
                </a:solidFill>
              </a:rPr>
              <a:t>Le développement des ressources humaines</a:t>
            </a:r>
            <a:r>
              <a:rPr lang="fr-FR" sz="1400" dirty="0">
                <a:solidFill>
                  <a:prstClr val="black"/>
                </a:solidFill>
              </a:rPr>
              <a:t>,</a:t>
            </a:r>
            <a:br>
              <a:rPr lang="fr-FR" sz="1400" dirty="0">
                <a:solidFill>
                  <a:prstClr val="black"/>
                </a:solidFill>
              </a:rPr>
            </a:br>
            <a:r>
              <a:rPr lang="fr-FR" sz="1400" dirty="0">
                <a:solidFill>
                  <a:srgbClr val="C72F7F"/>
                </a:solidFill>
              </a:rPr>
              <a:t>DERENNE, Odile </a:t>
            </a:r>
            <a:r>
              <a:rPr lang="fr-FR" sz="1400" dirty="0">
                <a:solidFill>
                  <a:prstClr val="black"/>
                </a:solidFill>
              </a:rPr>
              <a:t>(sous la direction de) ; </a:t>
            </a:r>
            <a:r>
              <a:rPr lang="fr-FR" sz="1400" dirty="0">
                <a:solidFill>
                  <a:srgbClr val="C72F7F"/>
                </a:solidFill>
              </a:rPr>
              <a:t>LUCAS, André </a:t>
            </a:r>
            <a:r>
              <a:rPr lang="fr-FR" sz="1400" dirty="0">
                <a:solidFill>
                  <a:prstClr val="black"/>
                </a:solidFill>
              </a:rPr>
              <a:t>(sous la direction de).</a:t>
            </a:r>
            <a:br>
              <a:rPr lang="fr-FR" sz="1400" dirty="0">
                <a:solidFill>
                  <a:prstClr val="black"/>
                </a:solidFill>
              </a:rPr>
            </a:br>
            <a:r>
              <a:rPr lang="fr-FR" sz="1400" dirty="0">
                <a:solidFill>
                  <a:prstClr val="black"/>
                </a:solidFill>
              </a:rPr>
              <a:t>Rennes : ENSP, 2002, pp. 179-205. </a:t>
            </a:r>
          </a:p>
        </p:txBody>
      </p:sp>
      <p:sp>
        <p:nvSpPr>
          <p:cNvPr id="7" name="Rectangle à coins arrondis 6"/>
          <p:cNvSpPr/>
          <p:nvPr/>
        </p:nvSpPr>
        <p:spPr>
          <a:xfrm>
            <a:off x="1601158" y="847142"/>
            <a:ext cx="9002384" cy="2449902"/>
          </a:xfrm>
          <a:prstGeom prst="roundRect">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871269" y="3514458"/>
            <a:ext cx="10774392" cy="2308324"/>
          </a:xfrm>
          <a:prstGeom prst="rect">
            <a:avLst/>
          </a:prstGeom>
        </p:spPr>
        <p:txBody>
          <a:bodyPr wrap="square">
            <a:spAutoFit/>
          </a:bodyPr>
          <a:lstStyle/>
          <a:p>
            <a:pPr lvl="0" algn="ctr"/>
            <a:r>
              <a:rPr lang="fr-FR" b="1" dirty="0">
                <a:solidFill>
                  <a:prstClr val="black"/>
                </a:solidFill>
                <a:effectLst>
                  <a:outerShdw blurRad="38100" dist="38100" dir="2700000" algn="tl">
                    <a:srgbClr val="000000">
                      <a:alpha val="43137"/>
                    </a:srgbClr>
                  </a:outerShdw>
                </a:effectLst>
              </a:rPr>
              <a:t>ARTICLES DE PÉRIODIQUES (revues)</a:t>
            </a:r>
          </a:p>
          <a:p>
            <a:pPr lvl="0"/>
            <a:endParaRPr lang="fr-FR" sz="1400" dirty="0">
              <a:solidFill>
                <a:prstClr val="black"/>
              </a:solidFill>
            </a:endParaRPr>
          </a:p>
          <a:p>
            <a:pPr lvl="0"/>
            <a:r>
              <a:rPr lang="fr-FR" sz="1400" dirty="0">
                <a:solidFill>
                  <a:prstClr val="black"/>
                </a:solidFill>
              </a:rPr>
              <a:t>NOM, Prénom. Titre de l’article. </a:t>
            </a:r>
            <a:r>
              <a:rPr lang="fr-FR" sz="1400" i="1" dirty="0">
                <a:solidFill>
                  <a:prstClr val="black"/>
                </a:solidFill>
              </a:rPr>
              <a:t>Titre du périodique</a:t>
            </a:r>
            <a:r>
              <a:rPr lang="fr-FR" sz="1400" dirty="0">
                <a:solidFill>
                  <a:prstClr val="black"/>
                </a:solidFill>
              </a:rPr>
              <a:t>. Date, volume, numéro, pagination.</a:t>
            </a:r>
          </a:p>
          <a:p>
            <a:pPr lvl="0"/>
            <a:endParaRPr lang="fr-FR" sz="1400" i="1" dirty="0">
              <a:solidFill>
                <a:prstClr val="black"/>
              </a:solidFill>
            </a:endParaRPr>
          </a:p>
          <a:p>
            <a:pPr lvl="0"/>
            <a:r>
              <a:rPr lang="fr-FR" sz="1400" i="1" dirty="0">
                <a:solidFill>
                  <a:prstClr val="black"/>
                </a:solidFill>
              </a:rPr>
              <a:t>Citer les pages de l’article uniquement</a:t>
            </a:r>
            <a:br>
              <a:rPr lang="fr-FR" sz="1400" i="1" dirty="0">
                <a:solidFill>
                  <a:prstClr val="black"/>
                </a:solidFill>
              </a:rPr>
            </a:br>
            <a:endParaRPr lang="fr-FR" sz="1400" i="1" dirty="0">
              <a:solidFill>
                <a:prstClr val="black"/>
              </a:solidFill>
            </a:endParaRPr>
          </a:p>
          <a:p>
            <a:pPr lvl="0"/>
            <a:r>
              <a:rPr lang="fr-FR" sz="1400" dirty="0">
                <a:solidFill>
                  <a:prstClr val="black"/>
                </a:solidFill>
              </a:rPr>
              <a:t>Ex : MATTEI, Pauline. La profession infirmière et son intérêt pour les sciences humaines. </a:t>
            </a:r>
            <a:r>
              <a:rPr lang="fr-FR" sz="1400" i="1" dirty="0">
                <a:solidFill>
                  <a:prstClr val="black"/>
                </a:solidFill>
              </a:rPr>
              <a:t>Recherche en soins infirmiers</a:t>
            </a:r>
            <a:r>
              <a:rPr lang="fr-FR" sz="1400" dirty="0">
                <a:solidFill>
                  <a:prstClr val="black"/>
                </a:solidFill>
              </a:rPr>
              <a:t>. 2007, n°89, pp.103-108.</a:t>
            </a:r>
            <a:br>
              <a:rPr lang="fr-FR" sz="1400" dirty="0">
                <a:solidFill>
                  <a:prstClr val="black"/>
                </a:solidFill>
              </a:rPr>
            </a:br>
            <a:r>
              <a:rPr lang="fr-FR" sz="1400" dirty="0">
                <a:solidFill>
                  <a:prstClr val="black"/>
                </a:solidFill>
              </a:rPr>
              <a:t/>
            </a:r>
            <a:br>
              <a:rPr lang="fr-FR" sz="1400" dirty="0">
                <a:solidFill>
                  <a:prstClr val="black"/>
                </a:solidFill>
              </a:rPr>
            </a:br>
            <a:r>
              <a:rPr lang="fr-FR" sz="1400" dirty="0">
                <a:solidFill>
                  <a:prstClr val="black"/>
                </a:solidFill>
              </a:rPr>
              <a:t>Ex : ESTRYN BEHAR, Madeleine ; DUVILLE, Nathalie ; MENINI, Marie-Laurène ; et al</a:t>
            </a:r>
            <a:r>
              <a:rPr lang="fr-FR" sz="1400" i="1" dirty="0">
                <a:solidFill>
                  <a:prstClr val="black"/>
                </a:solidFill>
              </a:rPr>
              <a:t>. </a:t>
            </a:r>
            <a:r>
              <a:rPr lang="fr-FR" sz="1400" dirty="0">
                <a:solidFill>
                  <a:prstClr val="black"/>
                </a:solidFill>
              </a:rPr>
              <a:t>Mots à maux… Expression de la souffrance chez les soignants en psychiatrie. Etude comparative en France et dans trois autres pays européens. </a:t>
            </a:r>
            <a:r>
              <a:rPr lang="fr-FR" sz="1400" i="1" dirty="0">
                <a:solidFill>
                  <a:prstClr val="black"/>
                </a:solidFill>
              </a:rPr>
              <a:t>Annales </a:t>
            </a:r>
            <a:r>
              <a:rPr lang="fr-FR" sz="1400" i="1" dirty="0" err="1">
                <a:solidFill>
                  <a:prstClr val="black"/>
                </a:solidFill>
              </a:rPr>
              <a:t>médicopsychologiques</a:t>
            </a:r>
            <a:r>
              <a:rPr lang="fr-FR" sz="1400" dirty="0">
                <a:solidFill>
                  <a:prstClr val="black"/>
                </a:solidFill>
              </a:rPr>
              <a:t>. 2006, vol. 164, n° 9, pp. 732-748 </a:t>
            </a:r>
            <a:endParaRPr lang="fr-FR" dirty="0"/>
          </a:p>
        </p:txBody>
      </p:sp>
      <p:sp>
        <p:nvSpPr>
          <p:cNvPr id="9" name="Rectangle à coins arrondis 8"/>
          <p:cNvSpPr/>
          <p:nvPr/>
        </p:nvSpPr>
        <p:spPr>
          <a:xfrm>
            <a:off x="576531" y="3514458"/>
            <a:ext cx="11371054" cy="2394636"/>
          </a:xfrm>
          <a:prstGeom prst="roundRect">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4433977" y="1268083"/>
            <a:ext cx="3562710" cy="0"/>
          </a:xfrm>
          <a:prstGeom prst="line">
            <a:avLst/>
          </a:prstGeom>
          <a:ln>
            <a:solidFill>
              <a:srgbClr val="831F83"/>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3942272" y="3916392"/>
            <a:ext cx="4666890" cy="0"/>
          </a:xfrm>
          <a:prstGeom prst="line">
            <a:avLst/>
          </a:prstGeom>
          <a:ln>
            <a:solidFill>
              <a:srgbClr val="831F8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4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415475"/>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LA BIBLIOGRAPHIE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19</a:t>
            </a:fld>
            <a:endParaRPr lang="fr-FR" altLang="fr-FR"/>
          </a:p>
        </p:txBody>
      </p:sp>
      <p:sp>
        <p:nvSpPr>
          <p:cNvPr id="6" name="Rectangle 5"/>
          <p:cNvSpPr/>
          <p:nvPr/>
        </p:nvSpPr>
        <p:spPr>
          <a:xfrm>
            <a:off x="1388852" y="1507519"/>
            <a:ext cx="9385539" cy="3170099"/>
          </a:xfrm>
          <a:prstGeom prst="rect">
            <a:avLst/>
          </a:prstGeom>
        </p:spPr>
        <p:txBody>
          <a:bodyPr wrap="square">
            <a:spAutoFit/>
          </a:bodyPr>
          <a:lstStyle/>
          <a:p>
            <a:pPr lvl="0" algn="ctr">
              <a:spcAft>
                <a:spcPts val="0"/>
              </a:spcAft>
            </a:pPr>
            <a:r>
              <a:rPr lang="fr-FR" b="1" dirty="0">
                <a:solidFill>
                  <a:prstClr val="black"/>
                </a:solidFill>
                <a:effectLst>
                  <a:outerShdw blurRad="38100" dist="38100" dir="2700000" algn="tl">
                    <a:srgbClr val="000000">
                      <a:alpha val="43137"/>
                    </a:srgbClr>
                  </a:outerShdw>
                </a:effectLst>
              </a:rPr>
              <a:t>TEXTES RÉGLEMENTAIRES</a:t>
            </a:r>
            <a:endParaRPr lang="fr-FR" sz="1400" b="1" dirty="0">
              <a:solidFill>
                <a:prstClr val="black"/>
              </a:solidFill>
              <a:effectLst>
                <a:outerShdw blurRad="38100" dist="38100" dir="2700000" algn="tl">
                  <a:srgbClr val="000000">
                    <a:alpha val="43137"/>
                  </a:srgbClr>
                </a:outerShdw>
              </a:effectLst>
            </a:endParaRPr>
          </a:p>
          <a:p>
            <a:pPr lvl="0">
              <a:spcAft>
                <a:spcPts val="0"/>
              </a:spcAft>
            </a:pPr>
            <a:endParaRPr lang="fr-FR" sz="1400" dirty="0">
              <a:solidFill>
                <a:prstClr val="black"/>
              </a:solidFill>
            </a:endParaRPr>
          </a:p>
          <a:p>
            <a:pPr marL="285750" lvl="0" indent="-285750">
              <a:spcAft>
                <a:spcPts val="0"/>
              </a:spcAft>
              <a:buClr>
                <a:srgbClr val="831F82"/>
              </a:buClr>
              <a:buFont typeface="Wingdings" panose="05000000000000000000" pitchFamily="2" charset="2"/>
              <a:buChar char="Ø"/>
            </a:pPr>
            <a:r>
              <a:rPr lang="fr-FR" sz="1400" dirty="0">
                <a:solidFill>
                  <a:prstClr val="black"/>
                </a:solidFill>
              </a:rPr>
              <a:t>Type de texte suivi du n° du texte et de sa date de promulgation suivi de son objet, lieu de parution et date de parution.</a:t>
            </a:r>
          </a:p>
          <a:p>
            <a:pPr lvl="0">
              <a:spcAft>
                <a:spcPts val="0"/>
              </a:spcAft>
            </a:pPr>
            <a:r>
              <a:rPr lang="fr-FR" sz="1400" dirty="0">
                <a:solidFill>
                  <a:prstClr val="black"/>
                </a:solidFill>
              </a:rPr>
              <a:t/>
            </a:r>
            <a:br>
              <a:rPr lang="fr-FR" sz="1400" dirty="0">
                <a:solidFill>
                  <a:prstClr val="black"/>
                </a:solidFill>
              </a:rPr>
            </a:br>
            <a:r>
              <a:rPr lang="fr-FR" sz="1400" dirty="0">
                <a:solidFill>
                  <a:prstClr val="black"/>
                </a:solidFill>
              </a:rPr>
              <a:t>Ex : Décret n° 2006-975 du 1er août 2006 portant code des marchés publics, J.O. du 4 août 2006.</a:t>
            </a:r>
          </a:p>
          <a:p>
            <a:pPr lvl="0">
              <a:spcAft>
                <a:spcPts val="0"/>
              </a:spcAft>
            </a:pPr>
            <a:endParaRPr lang="fr-FR" sz="1400" dirty="0">
              <a:solidFill>
                <a:prstClr val="black"/>
              </a:solidFill>
            </a:endParaRPr>
          </a:p>
          <a:p>
            <a:pPr marL="285750" lvl="0" indent="-285750">
              <a:spcAft>
                <a:spcPts val="0"/>
              </a:spcAft>
              <a:buClr>
                <a:srgbClr val="831F82"/>
              </a:buClr>
              <a:buFont typeface="Wingdings" panose="05000000000000000000" pitchFamily="2" charset="2"/>
              <a:buChar char="Ø"/>
            </a:pPr>
            <a:r>
              <a:rPr lang="fr-FR" sz="1400" dirty="0">
                <a:solidFill>
                  <a:prstClr val="black"/>
                </a:solidFill>
              </a:rPr>
              <a:t>Intitulé exact de l’acte. Document source, n° du JO, date de publication. Numéro de page.</a:t>
            </a:r>
          </a:p>
          <a:p>
            <a:pPr lvl="0">
              <a:spcAft>
                <a:spcPts val="0"/>
              </a:spcAft>
            </a:pPr>
            <a:r>
              <a:rPr lang="fr-FR" sz="1400" dirty="0">
                <a:solidFill>
                  <a:prstClr val="black"/>
                </a:solidFill>
              </a:rPr>
              <a:t/>
            </a:r>
            <a:br>
              <a:rPr lang="fr-FR" sz="1400" dirty="0">
                <a:solidFill>
                  <a:prstClr val="black"/>
                </a:solidFill>
              </a:rPr>
            </a:br>
            <a:r>
              <a:rPr lang="fr-FR" sz="1400" dirty="0">
                <a:solidFill>
                  <a:prstClr val="black"/>
                </a:solidFill>
              </a:rPr>
              <a:t>Ex : Arrêté du 31 juillet 2009 relatif au Diplôme d’État d’Infirmier. N°0181 du Journal Officiel, 7 août 2009. Page 13203.</a:t>
            </a:r>
            <a:br>
              <a:rPr lang="fr-FR" sz="1400" dirty="0">
                <a:solidFill>
                  <a:prstClr val="black"/>
                </a:solidFill>
              </a:rPr>
            </a:br>
            <a:endParaRPr lang="fr-FR" sz="1400" dirty="0">
              <a:solidFill>
                <a:prstClr val="black"/>
              </a:solidFill>
            </a:endParaRPr>
          </a:p>
          <a:p>
            <a:pPr marL="285750" lvl="0" indent="-285750">
              <a:spcAft>
                <a:spcPts val="0"/>
              </a:spcAft>
              <a:buClr>
                <a:srgbClr val="831F83"/>
              </a:buClr>
              <a:buFont typeface="Wingdings" panose="05000000000000000000" pitchFamily="2" charset="2"/>
              <a:buChar char="Ø"/>
            </a:pPr>
            <a:r>
              <a:rPr lang="fr-FR" sz="1400" dirty="0">
                <a:solidFill>
                  <a:prstClr val="black"/>
                </a:solidFill>
              </a:rPr>
              <a:t>Quand le texte provient d’une page internet, le numéro de page est remplacé par l’adresse du site. </a:t>
            </a:r>
          </a:p>
          <a:p>
            <a:pPr lvl="0">
              <a:spcAft>
                <a:spcPts val="0"/>
              </a:spcAft>
              <a:buClr>
                <a:srgbClr val="831F83"/>
              </a:buClr>
            </a:pPr>
            <a:endParaRPr lang="fr-FR" sz="1400" dirty="0">
              <a:solidFill>
                <a:prstClr val="black"/>
              </a:solidFill>
            </a:endParaRPr>
          </a:p>
          <a:p>
            <a:pPr lvl="0">
              <a:spcAft>
                <a:spcPts val="0"/>
              </a:spcAft>
              <a:buClr>
                <a:srgbClr val="831F83"/>
              </a:buClr>
            </a:pPr>
            <a:r>
              <a:rPr lang="fr-FR" sz="1400" dirty="0">
                <a:solidFill>
                  <a:prstClr val="black"/>
                </a:solidFill>
              </a:rPr>
              <a:t>Ex : arrêté du 31 juillet 2009 relatif au Diplôme d’État d’Infirmier. N°0181 du Journal Officiel, 7 août 2009. Disponible sur : </a:t>
            </a:r>
            <a:r>
              <a:rPr lang="fr-FR" sz="1400" dirty="0">
                <a:solidFill>
                  <a:prstClr val="black"/>
                </a:solidFill>
                <a:hlinkClick r:id="rId2"/>
              </a:rPr>
              <a:t>http://www.legifrance.gouv.fr</a:t>
            </a:r>
            <a:endParaRPr lang="fr-FR" sz="1400" dirty="0">
              <a:solidFill>
                <a:prstClr val="black"/>
              </a:solidFill>
            </a:endParaRPr>
          </a:p>
        </p:txBody>
      </p:sp>
      <p:sp>
        <p:nvSpPr>
          <p:cNvPr id="7" name="Rectangle à coins arrondis 6"/>
          <p:cNvSpPr/>
          <p:nvPr/>
        </p:nvSpPr>
        <p:spPr>
          <a:xfrm>
            <a:off x="966159" y="1259457"/>
            <a:ext cx="10032520" cy="3761118"/>
          </a:xfrm>
          <a:prstGeom prst="roundRect">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4489210" y="1897811"/>
            <a:ext cx="3226279" cy="0"/>
          </a:xfrm>
          <a:prstGeom prst="line">
            <a:avLst/>
          </a:prstGeom>
          <a:ln>
            <a:solidFill>
              <a:srgbClr val="831F8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8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77173" y="831893"/>
            <a:ext cx="8181541" cy="5114987"/>
          </a:xfrm>
          <a:prstGeom prst="rect">
            <a:avLst/>
          </a:prstGeom>
        </p:spPr>
      </p:pic>
      <p:sp>
        <p:nvSpPr>
          <p:cNvPr id="4" name="Titre 3"/>
          <p:cNvSpPr>
            <a:spLocks noGrp="1"/>
          </p:cNvSpPr>
          <p:nvPr>
            <p:ph type="title"/>
          </p:nvPr>
        </p:nvSpPr>
        <p:spPr>
          <a:xfrm>
            <a:off x="609602" y="145458"/>
            <a:ext cx="10716684" cy="406633"/>
          </a:xfrm>
        </p:spPr>
        <p:txBody>
          <a:bodyPr rtlCol="0">
            <a:normAutofit/>
          </a:bodyPr>
          <a:lstStyle/>
          <a:p>
            <a:pPr lvl="0" algn="ctr" defTabSz="457200" eaLnBrk="0" fontAlgn="auto" hangingPunct="0">
              <a:spcAft>
                <a:spcPts val="0"/>
              </a:spcAft>
              <a:defRPr/>
            </a:pPr>
            <a:r>
              <a:rPr lang="fr-FR" sz="2400" cap="none" dirty="0">
                <a:solidFill>
                  <a:srgbClr val="831F82"/>
                </a:solidFill>
                <a:effectLst>
                  <a:outerShdw blurRad="38100" dist="38100" dir="2700000" algn="tl">
                    <a:srgbClr val="000000">
                      <a:alpha val="43137"/>
                    </a:srgbClr>
                  </a:outerShdw>
                </a:effectLst>
                <a:latin typeface="Calibri" pitchFamily="34" charset="0"/>
                <a:ea typeface="+mn-ea"/>
                <a:cs typeface="+mn-cs"/>
              </a:rPr>
              <a:t>TEXTE DE </a:t>
            </a:r>
            <a:r>
              <a:rPr lang="fr-FR" sz="2400" cap="none" dirty="0" smtClean="0">
                <a:solidFill>
                  <a:srgbClr val="831F82"/>
                </a:solidFill>
                <a:effectLst>
                  <a:outerShdw blurRad="38100" dist="38100" dir="2700000" algn="tl">
                    <a:srgbClr val="000000">
                      <a:alpha val="43137"/>
                    </a:srgbClr>
                  </a:outerShdw>
                </a:effectLst>
                <a:latin typeface="Calibri" pitchFamily="34" charset="0"/>
                <a:ea typeface="+mn-ea"/>
                <a:cs typeface="+mn-cs"/>
              </a:rPr>
              <a:t>DÉPART</a:t>
            </a:r>
            <a:endParaRPr lang="fr-FR" dirty="0"/>
          </a:p>
        </p:txBody>
      </p:sp>
      <p:sp>
        <p:nvSpPr>
          <p:cNvPr id="4099" name="Espace réservé de la date 2"/>
          <p:cNvSpPr>
            <a:spLocks noGrp="1" noChangeArrowheads="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D9735F-110E-4F5D-859E-EC4BCC300394}" type="datetime2">
              <a:rPr lang="fr-FR" altLang="fr-FR" smtClean="0">
                <a:solidFill>
                  <a:schemeClr val="bg1"/>
                </a:solidFill>
              </a:rPr>
              <a:pPr fontAlgn="base">
                <a:spcBef>
                  <a:spcPct val="0"/>
                </a:spcBef>
                <a:spcAft>
                  <a:spcPct val="0"/>
                </a:spcAft>
              </a:pPr>
              <a:t>mardi 12 juillet 2022</a:t>
            </a:fld>
            <a:r>
              <a:rPr lang="fr-FR" altLang="fr-FR" dirty="0">
                <a:solidFill>
                  <a:schemeClr val="bg1"/>
                </a:solidFill>
              </a:rPr>
              <a:t> - Centre de </a:t>
            </a:r>
            <a:r>
              <a:rPr lang="fr-FR" altLang="fr-FR" dirty="0" smtClean="0">
                <a:solidFill>
                  <a:schemeClr val="bg1"/>
                </a:solidFill>
              </a:rPr>
              <a:t>Documentation</a:t>
            </a:r>
            <a:endParaRPr lang="fr-FR" altLang="fr-FR" dirty="0">
              <a:solidFill>
                <a:schemeClr val="bg1"/>
              </a:solidFill>
            </a:endParaRPr>
          </a:p>
        </p:txBody>
      </p:sp>
      <p:sp>
        <p:nvSpPr>
          <p:cNvPr id="4100" name="Espace réservé du numéro de diapositive 1"/>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2B8FDD51-D68F-4DD6-82EF-FF1F7335A63B}" type="slidenum">
              <a:rPr lang="fr-FR" altLang="fr-FR">
                <a:solidFill>
                  <a:schemeClr val="bg1"/>
                </a:solidFill>
              </a:rPr>
              <a:pPr/>
              <a:t>2</a:t>
            </a:fld>
            <a:endParaRPr lang="fr-FR" altLang="fr-FR">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424102"/>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LA BIBLIOGRAPHIE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20</a:t>
            </a:fld>
            <a:endParaRPr lang="fr-FR" altLang="fr-FR"/>
          </a:p>
        </p:txBody>
      </p:sp>
      <p:sp>
        <p:nvSpPr>
          <p:cNvPr id="6" name="Rectangle 5"/>
          <p:cNvSpPr/>
          <p:nvPr/>
        </p:nvSpPr>
        <p:spPr>
          <a:xfrm>
            <a:off x="836762" y="1624736"/>
            <a:ext cx="10843404" cy="3385542"/>
          </a:xfrm>
          <a:prstGeom prst="rect">
            <a:avLst/>
          </a:prstGeom>
        </p:spPr>
        <p:txBody>
          <a:bodyPr wrap="square">
            <a:spAutoFit/>
          </a:bodyPr>
          <a:lstStyle/>
          <a:p>
            <a:pPr lvl="0" algn="ctr">
              <a:spcAft>
                <a:spcPts val="0"/>
              </a:spcAft>
            </a:pPr>
            <a:r>
              <a:rPr lang="fr-FR" b="1" dirty="0">
                <a:solidFill>
                  <a:prstClr val="black"/>
                </a:solidFill>
                <a:effectLst>
                  <a:outerShdw blurRad="38100" dist="38100" dir="2700000" algn="tl">
                    <a:srgbClr val="000000">
                      <a:alpha val="43137"/>
                    </a:srgbClr>
                  </a:outerShdw>
                </a:effectLst>
              </a:rPr>
              <a:t>DOCUMENTS ÉLECTRONIQUES</a:t>
            </a:r>
            <a:r>
              <a:rPr lang="fr-FR" b="1" dirty="0">
                <a:solidFill>
                  <a:prstClr val="black"/>
                </a:solidFill>
              </a:rPr>
              <a:t/>
            </a:r>
            <a:br>
              <a:rPr lang="fr-FR" b="1" dirty="0">
                <a:solidFill>
                  <a:prstClr val="black"/>
                </a:solidFill>
              </a:rPr>
            </a:br>
            <a:endParaRPr lang="fr-FR" sz="1400" dirty="0">
              <a:solidFill>
                <a:prstClr val="black"/>
              </a:solidFill>
            </a:endParaRPr>
          </a:p>
          <a:p>
            <a:pPr marL="285750" lvl="0" indent="-285750">
              <a:spcAft>
                <a:spcPts val="0"/>
              </a:spcAft>
              <a:buClr>
                <a:srgbClr val="831F82"/>
              </a:buClr>
              <a:buFont typeface="Wingdings" panose="05000000000000000000" pitchFamily="2" charset="2"/>
              <a:buChar char="Ø"/>
            </a:pPr>
            <a:r>
              <a:rPr lang="fr-FR" sz="1400" u="sng" dirty="0">
                <a:solidFill>
                  <a:prstClr val="black"/>
                </a:solidFill>
                <a:effectLst>
                  <a:outerShdw blurRad="38100" dist="38100" dir="2700000" algn="tl">
                    <a:srgbClr val="000000">
                      <a:alpha val="43137"/>
                    </a:srgbClr>
                  </a:outerShdw>
                </a:effectLst>
              </a:rPr>
              <a:t>PAGE WEB :</a:t>
            </a:r>
            <a:r>
              <a:rPr lang="fr-FR" sz="1400" b="1" dirty="0">
                <a:solidFill>
                  <a:prstClr val="black"/>
                </a:solidFill>
              </a:rPr>
              <a:t/>
            </a:r>
            <a:br>
              <a:rPr lang="fr-FR" sz="1400" b="1" dirty="0">
                <a:solidFill>
                  <a:prstClr val="black"/>
                </a:solidFill>
              </a:rPr>
            </a:br>
            <a:r>
              <a:rPr lang="fr-FR" sz="1400" dirty="0">
                <a:solidFill>
                  <a:prstClr val="black"/>
                </a:solidFill>
              </a:rPr>
              <a:t>NOM, Prénom ou Nom de la collectivité. </a:t>
            </a:r>
            <a:r>
              <a:rPr lang="fr-FR" sz="1400" i="1" dirty="0">
                <a:solidFill>
                  <a:prstClr val="black"/>
                </a:solidFill>
              </a:rPr>
              <a:t>Titre de la page </a:t>
            </a:r>
            <a:r>
              <a:rPr lang="fr-FR" sz="1400" dirty="0">
                <a:solidFill>
                  <a:prstClr val="black"/>
                </a:solidFill>
              </a:rPr>
              <a:t>[Support]. Editeur, date. [Date de consultation]. Disponibilité et accès (URL).</a:t>
            </a:r>
            <a:br>
              <a:rPr lang="fr-FR" sz="1400" dirty="0">
                <a:solidFill>
                  <a:prstClr val="black"/>
                </a:solidFill>
              </a:rPr>
            </a:br>
            <a:endParaRPr lang="fr-FR" sz="1400" dirty="0">
              <a:solidFill>
                <a:prstClr val="black"/>
              </a:solidFill>
            </a:endParaRPr>
          </a:p>
          <a:p>
            <a:pPr lvl="0">
              <a:spcAft>
                <a:spcPts val="0"/>
              </a:spcAft>
              <a:buClr>
                <a:srgbClr val="831F82"/>
              </a:buClr>
            </a:pPr>
            <a:r>
              <a:rPr lang="fr-FR" sz="1400" dirty="0">
                <a:solidFill>
                  <a:prstClr val="black"/>
                </a:solidFill>
              </a:rPr>
              <a:t>Ex : CARRE, Stéphane. </a:t>
            </a:r>
            <a:r>
              <a:rPr lang="fr-FR" sz="1400" i="1" dirty="0">
                <a:solidFill>
                  <a:prstClr val="black"/>
                </a:solidFill>
              </a:rPr>
              <a:t>Bien gérer son stage en entreprise </a:t>
            </a:r>
            <a:r>
              <a:rPr lang="fr-FR" sz="1400" dirty="0">
                <a:solidFill>
                  <a:prstClr val="black"/>
                </a:solidFill>
              </a:rPr>
              <a:t>[En ligne]. Cadredesante.com,</a:t>
            </a:r>
            <a:br>
              <a:rPr lang="fr-FR" sz="1400" dirty="0">
                <a:solidFill>
                  <a:prstClr val="black"/>
                </a:solidFill>
              </a:rPr>
            </a:br>
            <a:r>
              <a:rPr lang="fr-FR" sz="1400" dirty="0">
                <a:solidFill>
                  <a:prstClr val="black"/>
                </a:solidFill>
              </a:rPr>
              <a:t>2007. [Page consultée le 22/08/07], disponible sur : http://www.cadredesante.com/spip/spip.php ?article54</a:t>
            </a:r>
          </a:p>
          <a:p>
            <a:pPr lvl="0">
              <a:spcAft>
                <a:spcPts val="0"/>
              </a:spcAft>
              <a:buClr>
                <a:srgbClr val="831F82"/>
              </a:buClr>
            </a:pPr>
            <a:endParaRPr lang="fr-FR" sz="1400" dirty="0">
              <a:solidFill>
                <a:prstClr val="black"/>
              </a:solidFill>
            </a:endParaRPr>
          </a:p>
          <a:p>
            <a:pPr marL="285750" lvl="0" indent="-285750">
              <a:spcAft>
                <a:spcPts val="0"/>
              </a:spcAft>
              <a:buClr>
                <a:srgbClr val="831F82"/>
              </a:buClr>
              <a:buFont typeface="Wingdings" panose="05000000000000000000" pitchFamily="2" charset="2"/>
              <a:buChar char="Ø"/>
            </a:pPr>
            <a:r>
              <a:rPr lang="fr-FR" sz="1400" u="sng" dirty="0" smtClean="0">
                <a:solidFill>
                  <a:prstClr val="black"/>
                </a:solidFill>
                <a:effectLst>
                  <a:outerShdw blurRad="38100" dist="38100" dir="2700000" algn="tl">
                    <a:srgbClr val="000000">
                      <a:alpha val="43137"/>
                    </a:srgbClr>
                  </a:outerShdw>
                </a:effectLst>
              </a:rPr>
              <a:t>ARTICLE </a:t>
            </a:r>
            <a:r>
              <a:rPr lang="fr-FR" sz="1400" u="sng" dirty="0">
                <a:solidFill>
                  <a:prstClr val="black"/>
                </a:solidFill>
                <a:effectLst>
                  <a:outerShdw blurRad="38100" dist="38100" dir="2700000" algn="tl">
                    <a:srgbClr val="000000">
                      <a:alpha val="43137"/>
                    </a:srgbClr>
                  </a:outerShdw>
                </a:effectLst>
              </a:rPr>
              <a:t>DE PÉRIODIQUE EN LIGNE :</a:t>
            </a:r>
            <a:r>
              <a:rPr lang="fr-FR" sz="1400" b="1" dirty="0">
                <a:solidFill>
                  <a:prstClr val="black"/>
                </a:solidFill>
              </a:rPr>
              <a:t/>
            </a:r>
            <a:br>
              <a:rPr lang="fr-FR" sz="1400" b="1" dirty="0">
                <a:solidFill>
                  <a:prstClr val="black"/>
                </a:solidFill>
              </a:rPr>
            </a:br>
            <a:r>
              <a:rPr lang="fr-FR" sz="1400" dirty="0">
                <a:solidFill>
                  <a:prstClr val="black"/>
                </a:solidFill>
              </a:rPr>
              <a:t>NOM, Prénom. Titre de l’article [Support]. </a:t>
            </a:r>
            <a:r>
              <a:rPr lang="fr-FR" sz="1400" i="1" dirty="0">
                <a:solidFill>
                  <a:prstClr val="black"/>
                </a:solidFill>
              </a:rPr>
              <a:t>Titre du périodique</a:t>
            </a:r>
            <a:r>
              <a:rPr lang="fr-FR" sz="1400" dirty="0">
                <a:solidFill>
                  <a:prstClr val="black"/>
                </a:solidFill>
              </a:rPr>
              <a:t>. Date, volume, numéro, pagination. [Date de consultation], adresse URL.</a:t>
            </a:r>
            <a:br>
              <a:rPr lang="fr-FR" sz="1400" dirty="0">
                <a:solidFill>
                  <a:prstClr val="black"/>
                </a:solidFill>
              </a:rPr>
            </a:br>
            <a:endParaRPr lang="fr-FR" sz="1400" dirty="0">
              <a:solidFill>
                <a:prstClr val="black"/>
              </a:solidFill>
            </a:endParaRPr>
          </a:p>
          <a:p>
            <a:pPr lvl="0">
              <a:spcAft>
                <a:spcPts val="0"/>
              </a:spcAft>
              <a:buClr>
                <a:srgbClr val="831F82"/>
              </a:buClr>
            </a:pPr>
            <a:r>
              <a:rPr lang="fr-FR" sz="1400" dirty="0">
                <a:solidFill>
                  <a:prstClr val="black"/>
                </a:solidFill>
              </a:rPr>
              <a:t>Ex : BINDER P., CHATAUD F., BALIMA S., et al. Enquête de santé perçue auprès de 3800 adolescents d'un département français : aspects méthodologiques [En ligne]. </a:t>
            </a:r>
            <a:r>
              <a:rPr lang="fr-FR" sz="1400" i="1" dirty="0">
                <a:solidFill>
                  <a:prstClr val="black"/>
                </a:solidFill>
              </a:rPr>
              <a:t>Santé Publique</a:t>
            </a:r>
            <a:r>
              <a:rPr lang="fr-FR" sz="1400" dirty="0">
                <a:solidFill>
                  <a:prstClr val="black"/>
                </a:solidFill>
              </a:rPr>
              <a:t>. 2001, vol. 13, n° 4, pp. 367-377. [Page consultée le 22/03/04],</a:t>
            </a:r>
            <a:br>
              <a:rPr lang="fr-FR" sz="1400" dirty="0">
                <a:solidFill>
                  <a:prstClr val="black"/>
                </a:solidFill>
              </a:rPr>
            </a:br>
            <a:r>
              <a:rPr lang="fr-FR" sz="1400" dirty="0">
                <a:solidFill>
                  <a:prstClr val="black"/>
                </a:solidFill>
                <a:hlinkClick r:id="rId2"/>
              </a:rPr>
              <a:t>http://fulltext.bdsp.tm.fr/Sfsp/SantePublique/2001/4/367_377.pdf</a:t>
            </a:r>
            <a:endParaRPr lang="fr-FR" sz="1400" dirty="0">
              <a:solidFill>
                <a:prstClr val="black"/>
              </a:solidFill>
            </a:endParaRPr>
          </a:p>
          <a:p>
            <a:pPr lvl="0">
              <a:spcAft>
                <a:spcPts val="0"/>
              </a:spcAft>
              <a:buClr>
                <a:srgbClr val="831F82"/>
              </a:buClr>
            </a:pPr>
            <a:r>
              <a:rPr lang="fr-FR" sz="1400" dirty="0">
                <a:solidFill>
                  <a:prstClr val="black"/>
                </a:solidFill>
              </a:rPr>
              <a:t> </a:t>
            </a:r>
          </a:p>
        </p:txBody>
      </p:sp>
      <p:sp>
        <p:nvSpPr>
          <p:cNvPr id="7" name="Rectangle à coins arrondis 6"/>
          <p:cNvSpPr/>
          <p:nvPr/>
        </p:nvSpPr>
        <p:spPr>
          <a:xfrm>
            <a:off x="609601" y="1431985"/>
            <a:ext cx="10820400" cy="3743864"/>
          </a:xfrm>
          <a:prstGeom prst="roundRect">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2070340" y="2001328"/>
            <a:ext cx="8134709" cy="8627"/>
          </a:xfrm>
          <a:prstGeom prst="line">
            <a:avLst/>
          </a:prstGeom>
          <a:ln>
            <a:solidFill>
              <a:srgbClr val="831F8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40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80970"/>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CRÉER UNE BIBLIOGRAPHIE AVEC WORD</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21</a:t>
            </a:fld>
            <a:endParaRPr lang="fr-FR" altLang="fr-FR"/>
          </a:p>
        </p:txBody>
      </p:sp>
      <p:pic>
        <p:nvPicPr>
          <p:cNvPr id="6" name="Image 5"/>
          <p:cNvPicPr>
            <a:picLocks noChangeAspect="1"/>
          </p:cNvPicPr>
          <p:nvPr/>
        </p:nvPicPr>
        <p:blipFill>
          <a:blip r:embed="rId2"/>
          <a:stretch>
            <a:fillRect/>
          </a:stretch>
        </p:blipFill>
        <p:spPr>
          <a:xfrm>
            <a:off x="1868057" y="862361"/>
            <a:ext cx="8455885" cy="5133277"/>
          </a:xfrm>
          <a:prstGeom prst="rect">
            <a:avLst/>
          </a:prstGeom>
        </p:spPr>
      </p:pic>
      <p:sp>
        <p:nvSpPr>
          <p:cNvPr id="9" name="Rectangle 8"/>
          <p:cNvSpPr/>
          <p:nvPr/>
        </p:nvSpPr>
        <p:spPr>
          <a:xfrm>
            <a:off x="3135701" y="3053751"/>
            <a:ext cx="3838755" cy="1181819"/>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a:solidFill>
                  <a:prstClr val="black"/>
                </a:solidFill>
                <a:latin typeface="Calibri" pitchFamily="34" charset="0"/>
              </a:rPr>
              <a:t>Aller sur «  </a:t>
            </a:r>
            <a:r>
              <a:rPr lang="fr-FR" b="1">
                <a:solidFill>
                  <a:srgbClr val="831F82"/>
                </a:solidFill>
                <a:latin typeface="Calibri" pitchFamily="34" charset="0"/>
              </a:rPr>
              <a:t>Références</a:t>
            </a:r>
            <a:r>
              <a:rPr lang="fr-FR">
                <a:solidFill>
                  <a:srgbClr val="831F82"/>
                </a:solidFill>
                <a:latin typeface="Calibri" pitchFamily="34" charset="0"/>
              </a:rPr>
              <a:t> </a:t>
            </a:r>
            <a:r>
              <a:rPr lang="fr-FR">
                <a:solidFill>
                  <a:schemeClr val="tx1"/>
                </a:solidFill>
                <a:latin typeface="Calibri" pitchFamily="34" charset="0"/>
              </a:rPr>
              <a:t>».</a:t>
            </a:r>
          </a:p>
          <a:p>
            <a:pPr marL="285750" lvl="0" indent="-285750">
              <a:buFont typeface="Arial" panose="020B0604020202020204" pitchFamily="34" charset="0"/>
              <a:buChar char="•"/>
            </a:pPr>
            <a:r>
              <a:rPr lang="fr-FR">
                <a:solidFill>
                  <a:prstClr val="black"/>
                </a:solidFill>
                <a:latin typeface="Calibri" pitchFamily="34" charset="0"/>
              </a:rPr>
              <a:t>Cliquer sur «</a:t>
            </a:r>
            <a:r>
              <a:rPr lang="fr-FR">
                <a:solidFill>
                  <a:srgbClr val="831F82"/>
                </a:solidFill>
                <a:latin typeface="Calibri" pitchFamily="34" charset="0"/>
              </a:rPr>
              <a:t> </a:t>
            </a:r>
            <a:r>
              <a:rPr lang="fr-FR" b="1">
                <a:solidFill>
                  <a:srgbClr val="831F82"/>
                </a:solidFill>
                <a:latin typeface="Calibri" pitchFamily="34" charset="0"/>
              </a:rPr>
              <a:t>Gérer les sources</a:t>
            </a:r>
            <a:r>
              <a:rPr lang="fr-FR">
                <a:solidFill>
                  <a:srgbClr val="831F82"/>
                </a:solidFill>
                <a:latin typeface="Calibri" pitchFamily="34" charset="0"/>
              </a:rPr>
              <a:t> </a:t>
            </a:r>
            <a:r>
              <a:rPr lang="fr-FR">
                <a:solidFill>
                  <a:prstClr val="black"/>
                </a:solidFill>
                <a:latin typeface="Calibri" pitchFamily="34" charset="0"/>
              </a:rPr>
              <a:t>».</a:t>
            </a:r>
            <a:endParaRPr lang="fr-FR" dirty="0">
              <a:solidFill>
                <a:prstClr val="black"/>
              </a:solidFill>
              <a:latin typeface="Calibri" pitchFamily="34" charset="0"/>
            </a:endParaRPr>
          </a:p>
        </p:txBody>
      </p:sp>
      <p:sp>
        <p:nvSpPr>
          <p:cNvPr id="10" name="Ellipse 9"/>
          <p:cNvSpPr/>
          <p:nvPr/>
        </p:nvSpPr>
        <p:spPr>
          <a:xfrm>
            <a:off x="3666226" y="992038"/>
            <a:ext cx="552091" cy="241539"/>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p:cNvSpPr/>
          <p:nvPr/>
        </p:nvSpPr>
        <p:spPr>
          <a:xfrm>
            <a:off x="4623758" y="1130060"/>
            <a:ext cx="862642" cy="250166"/>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3" name="Connecteur droit avec flèche 12"/>
          <p:cNvCxnSpPr>
            <a:stCxn id="10" idx="6"/>
            <a:endCxn id="11" idx="2"/>
          </p:cNvCxnSpPr>
          <p:nvPr/>
        </p:nvCxnSpPr>
        <p:spPr>
          <a:xfrm>
            <a:off x="4218317" y="1112808"/>
            <a:ext cx="405441" cy="142335"/>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a:stCxn id="11" idx="4"/>
            <a:endCxn id="9" idx="0"/>
          </p:cNvCxnSpPr>
          <p:nvPr/>
        </p:nvCxnSpPr>
        <p:spPr>
          <a:xfrm>
            <a:off x="5055079" y="1380226"/>
            <a:ext cx="0" cy="1673525"/>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27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80970"/>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CRÉER UNE BIBLIOGRAPHIE AVEC WORD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22</a:t>
            </a:fld>
            <a:endParaRPr lang="fr-FR" altLang="fr-FR"/>
          </a:p>
        </p:txBody>
      </p:sp>
      <p:pic>
        <p:nvPicPr>
          <p:cNvPr id="6" name="Image 5"/>
          <p:cNvPicPr>
            <a:picLocks noChangeAspect="1"/>
          </p:cNvPicPr>
          <p:nvPr/>
        </p:nvPicPr>
        <p:blipFill>
          <a:blip r:embed="rId2"/>
          <a:stretch>
            <a:fillRect/>
          </a:stretch>
        </p:blipFill>
        <p:spPr>
          <a:xfrm>
            <a:off x="187804" y="826486"/>
            <a:ext cx="5907536" cy="4877223"/>
          </a:xfrm>
          <a:prstGeom prst="rect">
            <a:avLst/>
          </a:prstGeom>
        </p:spPr>
      </p:pic>
      <p:pic>
        <p:nvPicPr>
          <p:cNvPr id="7" name="Image 6"/>
          <p:cNvPicPr>
            <a:picLocks noChangeAspect="1"/>
          </p:cNvPicPr>
          <p:nvPr/>
        </p:nvPicPr>
        <p:blipFill>
          <a:blip r:embed="rId3"/>
          <a:stretch>
            <a:fillRect/>
          </a:stretch>
        </p:blipFill>
        <p:spPr>
          <a:xfrm>
            <a:off x="6102350" y="826486"/>
            <a:ext cx="5998984" cy="4877223"/>
          </a:xfrm>
          <a:prstGeom prst="rect">
            <a:avLst/>
          </a:prstGeom>
        </p:spPr>
      </p:pic>
      <p:sp>
        <p:nvSpPr>
          <p:cNvPr id="8" name="Rectangle 7"/>
          <p:cNvSpPr/>
          <p:nvPr/>
        </p:nvSpPr>
        <p:spPr>
          <a:xfrm>
            <a:off x="1774284" y="3735239"/>
            <a:ext cx="2734573" cy="966158"/>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Cliquer sur «</a:t>
            </a:r>
            <a:r>
              <a:rPr lang="fr-FR" sz="1600">
                <a:solidFill>
                  <a:srgbClr val="831F82"/>
                </a:solidFill>
                <a:latin typeface="Calibri" pitchFamily="34" charset="0"/>
              </a:rPr>
              <a:t> </a:t>
            </a:r>
            <a:r>
              <a:rPr lang="fr-FR" sz="1600" b="1">
                <a:solidFill>
                  <a:srgbClr val="831F82"/>
                </a:solidFill>
                <a:latin typeface="Calibri" pitchFamily="34" charset="0"/>
              </a:rPr>
              <a:t>Nouveau</a:t>
            </a:r>
            <a:r>
              <a:rPr lang="fr-FR" sz="1600">
                <a:solidFill>
                  <a:srgbClr val="831F82"/>
                </a:solidFill>
                <a:latin typeface="Calibri" pitchFamily="34" charset="0"/>
              </a:rPr>
              <a:t> </a:t>
            </a:r>
            <a:r>
              <a:rPr lang="fr-FR" sz="1600">
                <a:solidFill>
                  <a:prstClr val="black"/>
                </a:solidFill>
                <a:latin typeface="Calibri" pitchFamily="34" charset="0"/>
              </a:rPr>
              <a:t>».</a:t>
            </a:r>
            <a:endParaRPr lang="fr-FR" sz="1600" dirty="0">
              <a:solidFill>
                <a:prstClr val="black"/>
              </a:solidFill>
              <a:latin typeface="Calibri" pitchFamily="34" charset="0"/>
            </a:endParaRPr>
          </a:p>
        </p:txBody>
      </p:sp>
      <p:sp>
        <p:nvSpPr>
          <p:cNvPr id="9" name="Rectangle 8"/>
          <p:cNvSpPr/>
          <p:nvPr/>
        </p:nvSpPr>
        <p:spPr>
          <a:xfrm>
            <a:off x="6280031" y="4420732"/>
            <a:ext cx="5529532" cy="1431985"/>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dirty="0">
                <a:solidFill>
                  <a:prstClr val="black"/>
                </a:solidFill>
                <a:latin typeface="Calibri" pitchFamily="34" charset="0"/>
              </a:rPr>
              <a:t>Sélectionner « </a:t>
            </a:r>
            <a:r>
              <a:rPr lang="fr-FR" sz="1600" b="1" dirty="0">
                <a:solidFill>
                  <a:srgbClr val="831F82"/>
                </a:solidFill>
                <a:latin typeface="Calibri" pitchFamily="34" charset="0"/>
              </a:rPr>
              <a:t> Ouvrages </a:t>
            </a:r>
            <a:r>
              <a:rPr lang="fr-FR" sz="1600" dirty="0">
                <a:solidFill>
                  <a:prstClr val="black"/>
                </a:solidFill>
                <a:latin typeface="Calibri" pitchFamily="34" charset="0"/>
              </a:rPr>
              <a:t>»</a:t>
            </a:r>
            <a:r>
              <a:rPr lang="fr-FR" sz="1600" b="1" dirty="0">
                <a:solidFill>
                  <a:srgbClr val="831F82"/>
                </a:solidFill>
                <a:latin typeface="Calibri" pitchFamily="34" charset="0"/>
              </a:rPr>
              <a:t> </a:t>
            </a:r>
            <a:endParaRPr lang="fr-FR" sz="1600" b="1" dirty="0" smtClean="0">
              <a:solidFill>
                <a:srgbClr val="831F82"/>
              </a:solidFill>
              <a:latin typeface="Calibri" pitchFamily="34" charset="0"/>
            </a:endParaRPr>
          </a:p>
          <a:p>
            <a:pPr lvl="0"/>
            <a:endParaRPr lang="fr-FR" sz="1200" b="1" dirty="0">
              <a:solidFill>
                <a:srgbClr val="831F82"/>
              </a:solidFill>
              <a:latin typeface="Calibri" pitchFamily="34" charset="0"/>
            </a:endParaRPr>
          </a:p>
          <a:p>
            <a:pPr marL="285750" lvl="0" indent="-285750">
              <a:buFont typeface="Arial" panose="020B0604020202020204" pitchFamily="34" charset="0"/>
              <a:buChar char="•"/>
            </a:pPr>
            <a:r>
              <a:rPr lang="fr-FR" sz="1600" dirty="0">
                <a:solidFill>
                  <a:prstClr val="black"/>
                </a:solidFill>
                <a:latin typeface="Calibri" pitchFamily="34" charset="0"/>
              </a:rPr>
              <a:t>Cliquer sur «</a:t>
            </a:r>
            <a:r>
              <a:rPr lang="fr-FR" sz="1600" dirty="0">
                <a:solidFill>
                  <a:srgbClr val="831F82"/>
                </a:solidFill>
                <a:latin typeface="Calibri" pitchFamily="34" charset="0"/>
              </a:rPr>
              <a:t> </a:t>
            </a:r>
            <a:r>
              <a:rPr lang="fr-FR" sz="1600" b="1" dirty="0">
                <a:solidFill>
                  <a:srgbClr val="831F82"/>
                </a:solidFill>
                <a:latin typeface="Calibri" pitchFamily="34" charset="0"/>
              </a:rPr>
              <a:t>Afficher tous les champs bibliographiques</a:t>
            </a:r>
            <a:r>
              <a:rPr lang="fr-FR" sz="1600" dirty="0">
                <a:solidFill>
                  <a:srgbClr val="831F82"/>
                </a:solidFill>
                <a:latin typeface="Calibri" pitchFamily="34" charset="0"/>
              </a:rPr>
              <a:t> </a:t>
            </a:r>
            <a:r>
              <a:rPr lang="fr-FR" sz="1600" dirty="0">
                <a:solidFill>
                  <a:prstClr val="black"/>
                </a:solidFill>
                <a:latin typeface="Calibri" pitchFamily="34" charset="0"/>
              </a:rPr>
              <a:t>». Si vous ne faites pas cette manipulation, vous ne pourrez pas rentrer TOUS les éléments </a:t>
            </a:r>
            <a:r>
              <a:rPr lang="fr-FR" sz="1600" dirty="0" smtClean="0">
                <a:solidFill>
                  <a:prstClr val="black"/>
                </a:solidFill>
                <a:latin typeface="Calibri" pitchFamily="34" charset="0"/>
              </a:rPr>
              <a:t>demandés.</a:t>
            </a:r>
            <a:endParaRPr lang="fr-FR" sz="1600" dirty="0">
              <a:solidFill>
                <a:prstClr val="black"/>
              </a:solidFill>
              <a:latin typeface="Calibri" pitchFamily="34" charset="0"/>
            </a:endParaRPr>
          </a:p>
        </p:txBody>
      </p:sp>
      <p:sp>
        <p:nvSpPr>
          <p:cNvPr id="10" name="Ellipse 9"/>
          <p:cNvSpPr/>
          <p:nvPr/>
        </p:nvSpPr>
        <p:spPr>
          <a:xfrm>
            <a:off x="2923994" y="2993366"/>
            <a:ext cx="435155" cy="207034"/>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 name="Connecteur droit avec flèche 11"/>
          <p:cNvCxnSpPr>
            <a:stCxn id="10" idx="4"/>
            <a:endCxn id="8" idx="0"/>
          </p:cNvCxnSpPr>
          <p:nvPr/>
        </p:nvCxnSpPr>
        <p:spPr>
          <a:xfrm flipH="1">
            <a:off x="3141571" y="3200400"/>
            <a:ext cx="1" cy="534839"/>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
        <p:nvSpPr>
          <p:cNvPr id="14" name="Ellipse 13"/>
          <p:cNvSpPr/>
          <p:nvPr/>
        </p:nvSpPr>
        <p:spPr>
          <a:xfrm>
            <a:off x="8367623" y="2587925"/>
            <a:ext cx="948905" cy="234563"/>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7677689" y="3416060"/>
            <a:ext cx="1155760" cy="500332"/>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7" name="Connecteur droit avec flèche 16"/>
          <p:cNvCxnSpPr>
            <a:stCxn id="15" idx="5"/>
            <a:endCxn id="9" idx="0"/>
          </p:cNvCxnSpPr>
          <p:nvPr/>
        </p:nvCxnSpPr>
        <p:spPr>
          <a:xfrm>
            <a:off x="8664192" y="3843120"/>
            <a:ext cx="380605" cy="577612"/>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a:stCxn id="14" idx="3"/>
            <a:endCxn id="15" idx="0"/>
          </p:cNvCxnSpPr>
          <p:nvPr/>
        </p:nvCxnSpPr>
        <p:spPr>
          <a:xfrm flipH="1">
            <a:off x="8255569" y="2788137"/>
            <a:ext cx="251018" cy="627923"/>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27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80970"/>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CRÉER UNE BIBLIOGRAPHIE AVEC WORD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23</a:t>
            </a:fld>
            <a:endParaRPr lang="fr-FR" altLang="fr-FR"/>
          </a:p>
        </p:txBody>
      </p:sp>
      <p:pic>
        <p:nvPicPr>
          <p:cNvPr id="3" name="Image 2"/>
          <p:cNvPicPr>
            <a:picLocks noChangeAspect="1"/>
          </p:cNvPicPr>
          <p:nvPr/>
        </p:nvPicPr>
        <p:blipFill>
          <a:blip r:embed="rId3"/>
          <a:stretch>
            <a:fillRect/>
          </a:stretch>
        </p:blipFill>
        <p:spPr>
          <a:xfrm>
            <a:off x="187556" y="975494"/>
            <a:ext cx="5834378" cy="4877223"/>
          </a:xfrm>
          <a:prstGeom prst="rect">
            <a:avLst/>
          </a:prstGeom>
        </p:spPr>
      </p:pic>
      <p:pic>
        <p:nvPicPr>
          <p:cNvPr id="11" name="Image 10"/>
          <p:cNvPicPr>
            <a:picLocks noChangeAspect="1"/>
          </p:cNvPicPr>
          <p:nvPr/>
        </p:nvPicPr>
        <p:blipFill>
          <a:blip r:embed="rId4"/>
          <a:stretch>
            <a:fillRect/>
          </a:stretch>
        </p:blipFill>
        <p:spPr>
          <a:xfrm>
            <a:off x="6021934" y="975493"/>
            <a:ext cx="5962405" cy="4877223"/>
          </a:xfrm>
          <a:prstGeom prst="rect">
            <a:avLst/>
          </a:prstGeom>
        </p:spPr>
      </p:pic>
      <p:sp>
        <p:nvSpPr>
          <p:cNvPr id="13" name="Rectangle 12"/>
          <p:cNvSpPr/>
          <p:nvPr/>
        </p:nvSpPr>
        <p:spPr>
          <a:xfrm>
            <a:off x="1779197" y="4986068"/>
            <a:ext cx="3183147" cy="1078302"/>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Rentrer les éléments demandés. </a:t>
            </a:r>
          </a:p>
          <a:p>
            <a:pPr marL="285750" lvl="0" indent="-285750">
              <a:buFont typeface="Arial" panose="020B0604020202020204" pitchFamily="34" charset="0"/>
              <a:buChar char="•"/>
            </a:pPr>
            <a:r>
              <a:rPr lang="fr-FR" sz="1600">
                <a:solidFill>
                  <a:prstClr val="black"/>
                </a:solidFill>
                <a:latin typeface="Calibri" pitchFamily="34" charset="0"/>
              </a:rPr>
              <a:t>Cliquer sur « </a:t>
            </a:r>
            <a:r>
              <a:rPr lang="fr-FR" sz="1600" b="1">
                <a:solidFill>
                  <a:srgbClr val="831F82"/>
                </a:solidFill>
                <a:latin typeface="Calibri" pitchFamily="34" charset="0"/>
              </a:rPr>
              <a:t> OK </a:t>
            </a:r>
            <a:r>
              <a:rPr lang="fr-FR" sz="1600">
                <a:solidFill>
                  <a:prstClr val="black"/>
                </a:solidFill>
                <a:latin typeface="Calibri" pitchFamily="34" charset="0"/>
              </a:rPr>
              <a:t>».</a:t>
            </a:r>
            <a:endParaRPr lang="fr-FR" sz="1600" dirty="0">
              <a:solidFill>
                <a:prstClr val="black"/>
              </a:solidFill>
              <a:latin typeface="Calibri" pitchFamily="34" charset="0"/>
            </a:endParaRPr>
          </a:p>
        </p:txBody>
      </p:sp>
      <p:sp>
        <p:nvSpPr>
          <p:cNvPr id="16" name="Rectangle 15"/>
          <p:cNvSpPr/>
          <p:nvPr/>
        </p:nvSpPr>
        <p:spPr>
          <a:xfrm>
            <a:off x="7062201" y="4243890"/>
            <a:ext cx="3802760" cy="1078302"/>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Cliquer sur « </a:t>
            </a:r>
            <a:r>
              <a:rPr lang="fr-FR" sz="1600" b="1">
                <a:solidFill>
                  <a:srgbClr val="831F82"/>
                </a:solidFill>
                <a:latin typeface="Calibri" pitchFamily="34" charset="0"/>
              </a:rPr>
              <a:t> Nouveau </a:t>
            </a:r>
            <a:r>
              <a:rPr lang="fr-FR" sz="1600">
                <a:solidFill>
                  <a:prstClr val="black"/>
                </a:solidFill>
                <a:latin typeface="Calibri" pitchFamily="34" charset="0"/>
              </a:rPr>
              <a:t>» à chaque fois que vous souhaitez rajouter une référence .</a:t>
            </a:r>
            <a:endParaRPr lang="fr-FR" sz="1600" dirty="0">
              <a:solidFill>
                <a:prstClr val="black"/>
              </a:solidFill>
              <a:latin typeface="Calibri" pitchFamily="34" charset="0"/>
            </a:endParaRPr>
          </a:p>
        </p:txBody>
      </p:sp>
      <p:sp>
        <p:nvSpPr>
          <p:cNvPr id="18" name="Ellipse 17"/>
          <p:cNvSpPr/>
          <p:nvPr/>
        </p:nvSpPr>
        <p:spPr>
          <a:xfrm>
            <a:off x="1751162" y="2303253"/>
            <a:ext cx="2700068" cy="2009955"/>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p:cNvSpPr/>
          <p:nvPr/>
        </p:nvSpPr>
        <p:spPr>
          <a:xfrm>
            <a:off x="3640347" y="4412411"/>
            <a:ext cx="370936" cy="228600"/>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3" name="Connecteur droit avec flèche 22"/>
          <p:cNvCxnSpPr>
            <a:stCxn id="18" idx="4"/>
            <a:endCxn id="21" idx="2"/>
          </p:cNvCxnSpPr>
          <p:nvPr/>
        </p:nvCxnSpPr>
        <p:spPr>
          <a:xfrm>
            <a:off x="3101196" y="4313208"/>
            <a:ext cx="539151" cy="213503"/>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a:stCxn id="21" idx="4"/>
            <a:endCxn id="13" idx="0"/>
          </p:cNvCxnSpPr>
          <p:nvPr/>
        </p:nvCxnSpPr>
        <p:spPr>
          <a:xfrm flipH="1">
            <a:off x="3370771" y="4641011"/>
            <a:ext cx="455044" cy="345057"/>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
        <p:nvSpPr>
          <p:cNvPr id="26" name="Ellipse 25"/>
          <p:cNvSpPr/>
          <p:nvPr/>
        </p:nvSpPr>
        <p:spPr>
          <a:xfrm>
            <a:off x="8738558" y="3140015"/>
            <a:ext cx="450046" cy="235270"/>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8" name="Connecteur droit avec flèche 27"/>
          <p:cNvCxnSpPr>
            <a:stCxn id="26" idx="4"/>
            <a:endCxn id="16" idx="0"/>
          </p:cNvCxnSpPr>
          <p:nvPr/>
        </p:nvCxnSpPr>
        <p:spPr>
          <a:xfrm>
            <a:off x="8963581" y="3375285"/>
            <a:ext cx="0" cy="868605"/>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37852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80970"/>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CRÉER UNE BIBLIOGRAPHIE AVEC WORD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24</a:t>
            </a:fld>
            <a:endParaRPr lang="fr-FR" altLang="fr-FR"/>
          </a:p>
        </p:txBody>
      </p:sp>
      <p:pic>
        <p:nvPicPr>
          <p:cNvPr id="6" name="Image 5"/>
          <p:cNvPicPr>
            <a:picLocks noChangeAspect="1"/>
          </p:cNvPicPr>
          <p:nvPr/>
        </p:nvPicPr>
        <p:blipFill>
          <a:blip r:embed="rId3"/>
          <a:stretch>
            <a:fillRect/>
          </a:stretch>
        </p:blipFill>
        <p:spPr>
          <a:xfrm>
            <a:off x="104077" y="655608"/>
            <a:ext cx="6151397" cy="5444200"/>
          </a:xfrm>
          <a:prstGeom prst="rect">
            <a:avLst/>
          </a:prstGeom>
        </p:spPr>
      </p:pic>
      <p:pic>
        <p:nvPicPr>
          <p:cNvPr id="7" name="Image 6"/>
          <p:cNvPicPr>
            <a:picLocks noChangeAspect="1"/>
          </p:cNvPicPr>
          <p:nvPr/>
        </p:nvPicPr>
        <p:blipFill>
          <a:blip r:embed="rId4"/>
          <a:stretch>
            <a:fillRect/>
          </a:stretch>
        </p:blipFill>
        <p:spPr>
          <a:xfrm>
            <a:off x="6255474" y="655608"/>
            <a:ext cx="5846571" cy="5444200"/>
          </a:xfrm>
          <a:prstGeom prst="rect">
            <a:avLst/>
          </a:prstGeom>
        </p:spPr>
      </p:pic>
      <p:sp>
        <p:nvSpPr>
          <p:cNvPr id="8" name="Rectangle 7"/>
          <p:cNvSpPr/>
          <p:nvPr/>
        </p:nvSpPr>
        <p:spPr>
          <a:xfrm>
            <a:off x="864557" y="4382219"/>
            <a:ext cx="4114801" cy="1319841"/>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Pour changer le type de source, il vous suffit de cliquer sur la petite flèche de droite et de choisir ce qui vous intéresse dans la liste déroulante. </a:t>
            </a:r>
            <a:endParaRPr lang="fr-FR" sz="1600" dirty="0">
              <a:solidFill>
                <a:prstClr val="black"/>
              </a:solidFill>
              <a:latin typeface="Calibri" pitchFamily="34" charset="0"/>
            </a:endParaRPr>
          </a:p>
        </p:txBody>
      </p:sp>
      <p:sp>
        <p:nvSpPr>
          <p:cNvPr id="9" name="Rectangle 8"/>
          <p:cNvSpPr/>
          <p:nvPr/>
        </p:nvSpPr>
        <p:spPr>
          <a:xfrm>
            <a:off x="6711604" y="5190851"/>
            <a:ext cx="4934310" cy="707366"/>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dirty="0">
                <a:solidFill>
                  <a:prstClr val="black"/>
                </a:solidFill>
                <a:latin typeface="Calibri" pitchFamily="34" charset="0"/>
              </a:rPr>
              <a:t>A vous de saisir les informations demandées comme pour l’étape précédente. </a:t>
            </a:r>
          </a:p>
        </p:txBody>
      </p:sp>
      <p:sp>
        <p:nvSpPr>
          <p:cNvPr id="10" name="Ellipse 9"/>
          <p:cNvSpPr/>
          <p:nvPr/>
        </p:nvSpPr>
        <p:spPr>
          <a:xfrm>
            <a:off x="2389517" y="2587925"/>
            <a:ext cx="1064883" cy="802256"/>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avec flèche 13"/>
          <p:cNvCxnSpPr>
            <a:stCxn id="10" idx="4"/>
            <a:endCxn id="8" idx="0"/>
          </p:cNvCxnSpPr>
          <p:nvPr/>
        </p:nvCxnSpPr>
        <p:spPr>
          <a:xfrm flipH="1">
            <a:off x="2921958" y="3390181"/>
            <a:ext cx="1" cy="992038"/>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
        <p:nvSpPr>
          <p:cNvPr id="22" name="Ellipse 21"/>
          <p:cNvSpPr/>
          <p:nvPr/>
        </p:nvSpPr>
        <p:spPr>
          <a:xfrm>
            <a:off x="7613744" y="2303253"/>
            <a:ext cx="3027269" cy="2631056"/>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520781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563688" y="153777"/>
            <a:ext cx="9077325" cy="380970"/>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CRÉER UNE BIBLIOGRAPHIE AVEC WORD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25</a:t>
            </a:fld>
            <a:endParaRPr lang="fr-FR" altLang="fr-FR"/>
          </a:p>
        </p:txBody>
      </p:sp>
      <p:pic>
        <p:nvPicPr>
          <p:cNvPr id="3" name="Image 2"/>
          <p:cNvPicPr>
            <a:picLocks noChangeAspect="1"/>
          </p:cNvPicPr>
          <p:nvPr/>
        </p:nvPicPr>
        <p:blipFill>
          <a:blip r:embed="rId3"/>
          <a:stretch>
            <a:fillRect/>
          </a:stretch>
        </p:blipFill>
        <p:spPr>
          <a:xfrm>
            <a:off x="1084653" y="664224"/>
            <a:ext cx="10022693" cy="5529551"/>
          </a:xfrm>
          <a:prstGeom prst="rect">
            <a:avLst/>
          </a:prstGeom>
        </p:spPr>
      </p:pic>
      <p:sp>
        <p:nvSpPr>
          <p:cNvPr id="11" name="Rectangle 10"/>
          <p:cNvSpPr/>
          <p:nvPr/>
        </p:nvSpPr>
        <p:spPr>
          <a:xfrm>
            <a:off x="3055187" y="4994038"/>
            <a:ext cx="6081623" cy="836763"/>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Quand toutes vos sources sont saisies, cliquer sur « </a:t>
            </a:r>
            <a:r>
              <a:rPr lang="fr-FR" sz="1600" b="1">
                <a:solidFill>
                  <a:srgbClr val="831F82"/>
                </a:solidFill>
                <a:latin typeface="Calibri" pitchFamily="34" charset="0"/>
              </a:rPr>
              <a:t>Fermer </a:t>
            </a:r>
            <a:r>
              <a:rPr lang="fr-FR" sz="1600">
                <a:solidFill>
                  <a:prstClr val="black"/>
                </a:solidFill>
                <a:latin typeface="Calibri" pitchFamily="34" charset="0"/>
              </a:rPr>
              <a:t>».</a:t>
            </a:r>
            <a:endParaRPr lang="fr-FR" sz="1600" dirty="0">
              <a:solidFill>
                <a:prstClr val="black"/>
              </a:solidFill>
              <a:latin typeface="Calibri" pitchFamily="34" charset="0"/>
            </a:endParaRPr>
          </a:p>
        </p:txBody>
      </p:sp>
      <p:sp>
        <p:nvSpPr>
          <p:cNvPr id="12" name="Ellipse 11"/>
          <p:cNvSpPr/>
          <p:nvPr/>
        </p:nvSpPr>
        <p:spPr>
          <a:xfrm>
            <a:off x="8013940" y="4339087"/>
            <a:ext cx="931652" cy="284671"/>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5" name="Connecteur droit avec flèche 14"/>
          <p:cNvCxnSpPr>
            <a:stCxn id="12" idx="2"/>
            <a:endCxn id="11" idx="0"/>
          </p:cNvCxnSpPr>
          <p:nvPr/>
        </p:nvCxnSpPr>
        <p:spPr>
          <a:xfrm flipH="1">
            <a:off x="6095999" y="4481423"/>
            <a:ext cx="1917941" cy="512615"/>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02894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563688" y="153777"/>
            <a:ext cx="9077325" cy="380970"/>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CRÉER UNE BIBLIOGRAPHIE AVEC WORD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26</a:t>
            </a:fld>
            <a:endParaRPr lang="fr-FR" altLang="fr-FR"/>
          </a:p>
        </p:txBody>
      </p:sp>
      <p:pic>
        <p:nvPicPr>
          <p:cNvPr id="6" name="Image 5"/>
          <p:cNvPicPr>
            <a:picLocks noChangeAspect="1"/>
          </p:cNvPicPr>
          <p:nvPr/>
        </p:nvPicPr>
        <p:blipFill>
          <a:blip r:embed="rId3"/>
          <a:stretch>
            <a:fillRect/>
          </a:stretch>
        </p:blipFill>
        <p:spPr>
          <a:xfrm>
            <a:off x="144201" y="767865"/>
            <a:ext cx="6072142" cy="5322269"/>
          </a:xfrm>
          <a:prstGeom prst="rect">
            <a:avLst/>
          </a:prstGeom>
        </p:spPr>
      </p:pic>
      <p:pic>
        <p:nvPicPr>
          <p:cNvPr id="7" name="Image 6"/>
          <p:cNvPicPr>
            <a:picLocks noChangeAspect="1"/>
          </p:cNvPicPr>
          <p:nvPr/>
        </p:nvPicPr>
        <p:blipFill>
          <a:blip r:embed="rId4"/>
          <a:stretch>
            <a:fillRect/>
          </a:stretch>
        </p:blipFill>
        <p:spPr>
          <a:xfrm>
            <a:off x="6216343" y="767864"/>
            <a:ext cx="5889246" cy="5322269"/>
          </a:xfrm>
          <a:prstGeom prst="rect">
            <a:avLst/>
          </a:prstGeom>
        </p:spPr>
      </p:pic>
      <p:sp>
        <p:nvSpPr>
          <p:cNvPr id="8" name="Rectangle 7"/>
          <p:cNvSpPr/>
          <p:nvPr/>
        </p:nvSpPr>
        <p:spPr>
          <a:xfrm>
            <a:off x="374770" y="4653951"/>
            <a:ext cx="4658264" cy="871268"/>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Sélectionner « </a:t>
            </a:r>
            <a:r>
              <a:rPr lang="fr-FR" sz="1600" b="1">
                <a:solidFill>
                  <a:srgbClr val="831F82"/>
                </a:solidFill>
                <a:latin typeface="Calibri" pitchFamily="34" charset="0"/>
              </a:rPr>
              <a:t>Style </a:t>
            </a:r>
            <a:r>
              <a:rPr lang="fr-FR" sz="1600">
                <a:solidFill>
                  <a:prstClr val="black"/>
                </a:solidFill>
                <a:latin typeface="Calibri" pitchFamily="34" charset="0"/>
              </a:rPr>
              <a:t>»</a:t>
            </a:r>
          </a:p>
          <a:p>
            <a:pPr marL="285750" lvl="0" indent="-285750">
              <a:buFont typeface="Arial" panose="020B0604020202020204" pitchFamily="34" charset="0"/>
              <a:buChar char="•"/>
            </a:pPr>
            <a:r>
              <a:rPr lang="fr-FR" sz="1600">
                <a:solidFill>
                  <a:prstClr val="black"/>
                </a:solidFill>
                <a:latin typeface="Calibri" pitchFamily="34" charset="0"/>
              </a:rPr>
              <a:t>Cliquer sur « </a:t>
            </a:r>
            <a:r>
              <a:rPr lang="fr-FR" sz="1600" b="1">
                <a:solidFill>
                  <a:srgbClr val="831F82"/>
                </a:solidFill>
                <a:latin typeface="Calibri" pitchFamily="34" charset="0"/>
              </a:rPr>
              <a:t>ISO 690 – Premier élément et date </a:t>
            </a:r>
            <a:r>
              <a:rPr lang="fr-FR" sz="1600">
                <a:solidFill>
                  <a:prstClr val="black"/>
                </a:solidFill>
                <a:latin typeface="Calibri" pitchFamily="34" charset="0"/>
              </a:rPr>
              <a:t>».</a:t>
            </a:r>
            <a:endParaRPr lang="fr-FR" sz="1600" dirty="0">
              <a:solidFill>
                <a:prstClr val="black"/>
              </a:solidFill>
              <a:latin typeface="Calibri" pitchFamily="34" charset="0"/>
            </a:endParaRPr>
          </a:p>
        </p:txBody>
      </p:sp>
      <p:sp>
        <p:nvSpPr>
          <p:cNvPr id="9" name="Rectangle 8"/>
          <p:cNvSpPr/>
          <p:nvPr/>
        </p:nvSpPr>
        <p:spPr>
          <a:xfrm>
            <a:off x="7075651" y="4451229"/>
            <a:ext cx="3610485" cy="810883"/>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Sélectionner « </a:t>
            </a:r>
            <a:r>
              <a:rPr lang="fr-FR" sz="1600" b="1">
                <a:solidFill>
                  <a:srgbClr val="831F82"/>
                </a:solidFill>
                <a:latin typeface="Calibri" pitchFamily="34" charset="0"/>
              </a:rPr>
              <a:t>Bibliographie </a:t>
            </a:r>
            <a:r>
              <a:rPr lang="fr-FR" sz="1600">
                <a:solidFill>
                  <a:prstClr val="black"/>
                </a:solidFill>
                <a:latin typeface="Calibri" pitchFamily="34" charset="0"/>
              </a:rPr>
              <a:t>»</a:t>
            </a:r>
          </a:p>
          <a:p>
            <a:pPr marL="285750" lvl="0" indent="-285750">
              <a:buFont typeface="Arial" panose="020B0604020202020204" pitchFamily="34" charset="0"/>
              <a:buChar char="•"/>
            </a:pPr>
            <a:r>
              <a:rPr lang="fr-FR" sz="1600">
                <a:solidFill>
                  <a:prstClr val="black"/>
                </a:solidFill>
                <a:latin typeface="Calibri" pitchFamily="34" charset="0"/>
              </a:rPr>
              <a:t>Cliquer sur la première qui apparait.</a:t>
            </a:r>
            <a:endParaRPr lang="fr-FR" sz="1600" dirty="0">
              <a:solidFill>
                <a:prstClr val="black"/>
              </a:solidFill>
              <a:latin typeface="Calibri" pitchFamily="34" charset="0"/>
            </a:endParaRPr>
          </a:p>
        </p:txBody>
      </p:sp>
      <p:sp>
        <p:nvSpPr>
          <p:cNvPr id="10" name="Ellipse 9"/>
          <p:cNvSpPr/>
          <p:nvPr/>
        </p:nvSpPr>
        <p:spPr>
          <a:xfrm>
            <a:off x="1970657" y="1026543"/>
            <a:ext cx="1466490" cy="2872597"/>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avec flèche 13"/>
          <p:cNvCxnSpPr>
            <a:stCxn id="10" idx="4"/>
            <a:endCxn id="8" idx="0"/>
          </p:cNvCxnSpPr>
          <p:nvPr/>
        </p:nvCxnSpPr>
        <p:spPr>
          <a:xfrm>
            <a:off x="2703902" y="3899140"/>
            <a:ext cx="0" cy="754811"/>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7608498" y="1026543"/>
            <a:ext cx="2544793" cy="3105715"/>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9" name="Connecteur droit avec flèche 18"/>
          <p:cNvCxnSpPr>
            <a:stCxn id="16" idx="4"/>
            <a:endCxn id="9" idx="0"/>
          </p:cNvCxnSpPr>
          <p:nvPr/>
        </p:nvCxnSpPr>
        <p:spPr>
          <a:xfrm flipH="1">
            <a:off x="8880894" y="4132258"/>
            <a:ext cx="1" cy="318971"/>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56343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563688" y="153777"/>
            <a:ext cx="9077325" cy="380970"/>
          </a:xfrm>
        </p:spPr>
        <p:txBody>
          <a:bodyPr/>
          <a:lstStyle/>
          <a:p>
            <a:pPr algn="ctr"/>
            <a:r>
              <a:rPr lang="fr-FR" sz="2400" b="1" dirty="0">
                <a:solidFill>
                  <a:srgbClr val="831F82"/>
                </a:solidFill>
                <a:effectLst>
                  <a:outerShdw blurRad="38100" dist="38100" dir="2700000" algn="tl">
                    <a:srgbClr val="000000">
                      <a:alpha val="43137"/>
                    </a:srgbClr>
                  </a:outerShdw>
                </a:effectLst>
                <a:latin typeface="Calibri" pitchFamily="34" charset="0"/>
              </a:rPr>
              <a:t>CRÉER UNE BIBLIOGRAPHIE AVEC WORD (suite)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27</a:t>
            </a:fld>
            <a:endParaRPr lang="fr-FR" altLang="fr-FR"/>
          </a:p>
        </p:txBody>
      </p:sp>
      <p:pic>
        <p:nvPicPr>
          <p:cNvPr id="3" name="Image 2"/>
          <p:cNvPicPr>
            <a:picLocks noChangeAspect="1"/>
          </p:cNvPicPr>
          <p:nvPr/>
        </p:nvPicPr>
        <p:blipFill>
          <a:blip r:embed="rId3"/>
          <a:stretch>
            <a:fillRect/>
          </a:stretch>
        </p:blipFill>
        <p:spPr>
          <a:xfrm>
            <a:off x="1709548" y="767865"/>
            <a:ext cx="8772904" cy="5322269"/>
          </a:xfrm>
          <a:prstGeom prst="rect">
            <a:avLst/>
          </a:prstGeom>
        </p:spPr>
      </p:pic>
      <p:sp>
        <p:nvSpPr>
          <p:cNvPr id="11" name="Rectangle 10"/>
          <p:cNvSpPr/>
          <p:nvPr/>
        </p:nvSpPr>
        <p:spPr>
          <a:xfrm>
            <a:off x="931654" y="4813540"/>
            <a:ext cx="10196421" cy="1000664"/>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Clr>
                <a:srgbClr val="831F82"/>
              </a:buClr>
              <a:buFont typeface="Arial" panose="020B0604020202020204" pitchFamily="34" charset="0"/>
              <a:buChar char="•"/>
            </a:pPr>
            <a:r>
              <a:rPr lang="fr-FR" sz="1600" dirty="0">
                <a:solidFill>
                  <a:prstClr val="black"/>
                </a:solidFill>
                <a:latin typeface="Calibri" pitchFamily="34" charset="0"/>
              </a:rPr>
              <a:t>Votre bibliographie est faite.</a:t>
            </a:r>
          </a:p>
          <a:p>
            <a:pPr marL="285750" lvl="0" indent="-285750">
              <a:buClr>
                <a:srgbClr val="831F82"/>
              </a:buClr>
              <a:buFont typeface="Arial" panose="020B0604020202020204" pitchFamily="34" charset="0"/>
              <a:buChar char="•"/>
            </a:pPr>
            <a:r>
              <a:rPr lang="fr-FR" sz="1600" dirty="0">
                <a:solidFill>
                  <a:prstClr val="black"/>
                </a:solidFill>
                <a:latin typeface="Calibri" pitchFamily="34" charset="0"/>
              </a:rPr>
              <a:t>Reste plus que la mise en page aux normes demandées par l’institut de formation à faire </a:t>
            </a:r>
            <a:r>
              <a:rPr lang="fr-FR" sz="1200" dirty="0">
                <a:solidFill>
                  <a:prstClr val="black"/>
                </a:solidFill>
                <a:latin typeface="Calibri" pitchFamily="34" charset="0"/>
              </a:rPr>
              <a:t>( normes citées à partir de la page </a:t>
            </a:r>
            <a:r>
              <a:rPr lang="fr-FR" sz="1200" dirty="0" smtClean="0">
                <a:solidFill>
                  <a:prstClr val="black"/>
                </a:solidFill>
                <a:latin typeface="Calibri" pitchFamily="34" charset="0"/>
              </a:rPr>
              <a:t>15)</a:t>
            </a:r>
            <a:endParaRPr lang="fr-FR" sz="1200" dirty="0">
              <a:solidFill>
                <a:prstClr val="black"/>
              </a:solidFill>
              <a:latin typeface="Calibri" pitchFamily="34" charset="0"/>
            </a:endParaRPr>
          </a:p>
        </p:txBody>
      </p:sp>
    </p:spTree>
    <p:extLst>
      <p:ext uri="{BB962C8B-B14F-4D97-AF65-F5344CB8AC3E}">
        <p14:creationId xmlns:p14="http://schemas.microsoft.com/office/powerpoint/2010/main" val="142680294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72343"/>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NORMES DE PRÉSENTATION D’UN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DOCUMENT</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a:solidFill>
                  <a:prstClr val="white"/>
                </a:solidFill>
              </a:rPr>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28</a:t>
            </a:fld>
            <a:endParaRPr lang="fr-FR" altLang="fr-FR"/>
          </a:p>
        </p:txBody>
      </p:sp>
      <p:pic>
        <p:nvPicPr>
          <p:cNvPr id="6" name="Image 5"/>
          <p:cNvPicPr>
            <a:picLocks noChangeAspect="1"/>
          </p:cNvPicPr>
          <p:nvPr/>
        </p:nvPicPr>
        <p:blipFill>
          <a:blip r:embed="rId2"/>
          <a:stretch>
            <a:fillRect/>
          </a:stretch>
        </p:blipFill>
        <p:spPr>
          <a:xfrm>
            <a:off x="2825212" y="1392759"/>
            <a:ext cx="6541575" cy="4072481"/>
          </a:xfrm>
          <a:prstGeom prst="rect">
            <a:avLst/>
          </a:prstGeom>
        </p:spPr>
      </p:pic>
      <p:pic>
        <p:nvPicPr>
          <p:cNvPr id="7" name="Image 6"/>
          <p:cNvPicPr>
            <a:picLocks noChangeAspect="1"/>
          </p:cNvPicPr>
          <p:nvPr/>
        </p:nvPicPr>
        <p:blipFill>
          <a:blip r:embed="rId3"/>
          <a:stretch>
            <a:fillRect/>
          </a:stretch>
        </p:blipFill>
        <p:spPr>
          <a:xfrm>
            <a:off x="2450276" y="1219008"/>
            <a:ext cx="7291448" cy="4419983"/>
          </a:xfrm>
          <a:prstGeom prst="rect">
            <a:avLst/>
          </a:prstGeom>
        </p:spPr>
      </p:pic>
    </p:spTree>
    <p:extLst>
      <p:ext uri="{BB962C8B-B14F-4D97-AF65-F5344CB8AC3E}">
        <p14:creationId xmlns:p14="http://schemas.microsoft.com/office/powerpoint/2010/main" val="2937549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72343"/>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NORMES DE PRÉSENTATION D’UN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DOCUMENT</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a:solidFill>
                  <a:prstClr val="white"/>
                </a:solidFill>
              </a:rPr>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29</a:t>
            </a:fld>
            <a:endParaRPr lang="fr-FR" altLang="fr-FR"/>
          </a:p>
        </p:txBody>
      </p:sp>
      <p:pic>
        <p:nvPicPr>
          <p:cNvPr id="3" name="Image 2"/>
          <p:cNvPicPr>
            <a:picLocks noChangeAspect="1"/>
          </p:cNvPicPr>
          <p:nvPr/>
        </p:nvPicPr>
        <p:blipFill>
          <a:blip r:embed="rId2"/>
          <a:stretch>
            <a:fillRect/>
          </a:stretch>
        </p:blipFill>
        <p:spPr>
          <a:xfrm>
            <a:off x="2499048" y="1563462"/>
            <a:ext cx="7193903" cy="3731075"/>
          </a:xfrm>
          <a:prstGeom prst="rect">
            <a:avLst/>
          </a:prstGeom>
        </p:spPr>
      </p:pic>
      <p:pic>
        <p:nvPicPr>
          <p:cNvPr id="8" name="Image 7"/>
          <p:cNvPicPr>
            <a:picLocks noChangeAspect="1"/>
          </p:cNvPicPr>
          <p:nvPr/>
        </p:nvPicPr>
        <p:blipFill>
          <a:blip r:embed="rId3"/>
          <a:stretch>
            <a:fillRect/>
          </a:stretch>
        </p:blipFill>
        <p:spPr>
          <a:xfrm>
            <a:off x="2352985" y="1382330"/>
            <a:ext cx="7498730" cy="4541914"/>
          </a:xfrm>
          <a:prstGeom prst="rect">
            <a:avLst/>
          </a:prstGeom>
        </p:spPr>
      </p:pic>
    </p:spTree>
    <p:extLst>
      <p:ext uri="{BB962C8B-B14F-4D97-AF65-F5344CB8AC3E}">
        <p14:creationId xmlns:p14="http://schemas.microsoft.com/office/powerpoint/2010/main" val="77784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re 1"/>
          <p:cNvSpPr>
            <a:spLocks noGrp="1" noChangeArrowheads="1"/>
          </p:cNvSpPr>
          <p:nvPr>
            <p:ph type="title"/>
          </p:nvPr>
        </p:nvSpPr>
        <p:spPr>
          <a:xfrm>
            <a:off x="1563688" y="45644"/>
            <a:ext cx="9077325" cy="456005"/>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CHANGER LA TAILLE ET LA POLICE DU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TEXTE</a:t>
            </a:r>
            <a:endParaRPr lang="fr-FR" altLang="fr-FR" dirty="0" smtClean="0"/>
          </a:p>
        </p:txBody>
      </p:sp>
      <p:sp>
        <p:nvSpPr>
          <p:cNvPr id="5123" name="Espace réservé de la date 3"/>
          <p:cNvSpPr>
            <a:spLocks noGrp="1" noChangeArrowheads="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lvl="0" fontAlgn="base">
              <a:spcBef>
                <a:spcPct val="0"/>
              </a:spcBef>
              <a:spcAft>
                <a:spcPct val="0"/>
              </a:spcAft>
            </a:pPr>
            <a:fld id="{38D5E97A-76C0-49B8-8C5F-C9CBB8B05551}" type="datetime2">
              <a:rPr lang="fr-FR" altLang="fr-FR" smtClean="0">
                <a:solidFill>
                  <a:schemeClr val="bg1"/>
                </a:solidFill>
              </a:rPr>
              <a:pPr lvl="0" fontAlgn="base">
                <a:spcBef>
                  <a:spcPct val="0"/>
                </a:spcBef>
                <a:spcAft>
                  <a:spcPct val="0"/>
                </a:spcAft>
              </a:pPr>
              <a:t>mardi 12 juillet 2022</a:t>
            </a:fld>
            <a:r>
              <a:rPr lang="fr-FR" altLang="fr-FR" dirty="0" smtClean="0">
                <a:solidFill>
                  <a:schemeClr val="bg1"/>
                </a:solidFill>
              </a:rPr>
              <a:t> </a:t>
            </a:r>
            <a:r>
              <a:rPr lang="fr-FR" altLang="fr-FR" dirty="0" smtClean="0">
                <a:solidFill>
                  <a:prstClr val="white"/>
                </a:solidFill>
                <a:latin typeface="Calibri" panose="020F0502020204030204"/>
              </a:rPr>
              <a:t>- </a:t>
            </a:r>
            <a:r>
              <a:rPr lang="fr-FR" altLang="fr-FR" dirty="0">
                <a:solidFill>
                  <a:prstClr val="white"/>
                </a:solidFill>
                <a:latin typeface="Calibri" panose="020F0502020204030204"/>
              </a:rPr>
              <a:t>Centre de </a:t>
            </a:r>
            <a:r>
              <a:rPr lang="fr-FR" altLang="fr-FR" dirty="0" smtClean="0">
                <a:solidFill>
                  <a:prstClr val="white"/>
                </a:solidFill>
                <a:latin typeface="Calibri" panose="020F0502020204030204"/>
              </a:rPr>
              <a:t>Documentation</a:t>
            </a:r>
            <a:endParaRPr lang="fr-FR" altLang="fr-FR" dirty="0">
              <a:solidFill>
                <a:prstClr val="white"/>
              </a:solidFill>
              <a:latin typeface="Calibri" panose="020F0502020204030204"/>
            </a:endParaRPr>
          </a:p>
        </p:txBody>
      </p:sp>
      <p:sp>
        <p:nvSpPr>
          <p:cNvPr id="5124" name="Espace réservé du numéro de diapositive 4"/>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CABDAFB3-35BB-4B09-A09F-1DC892D7FE8C}" type="slidenum">
              <a:rPr lang="fr-FR" altLang="fr-FR">
                <a:solidFill>
                  <a:schemeClr val="bg1"/>
                </a:solidFill>
              </a:rPr>
              <a:pPr/>
              <a:t>3</a:t>
            </a:fld>
            <a:endParaRPr lang="fr-FR" altLang="fr-FR">
              <a:solidFill>
                <a:schemeClr val="bg1"/>
              </a:solidFill>
            </a:endParaRPr>
          </a:p>
        </p:txBody>
      </p:sp>
      <p:pic>
        <p:nvPicPr>
          <p:cNvPr id="3" name="Image 2"/>
          <p:cNvPicPr>
            <a:picLocks noChangeAspect="1"/>
          </p:cNvPicPr>
          <p:nvPr/>
        </p:nvPicPr>
        <p:blipFill>
          <a:blip r:embed="rId2"/>
          <a:stretch>
            <a:fillRect/>
          </a:stretch>
        </p:blipFill>
        <p:spPr>
          <a:xfrm>
            <a:off x="1993290" y="563480"/>
            <a:ext cx="8218120" cy="5620999"/>
          </a:xfrm>
          <a:prstGeom prst="rect">
            <a:avLst/>
          </a:prstGeom>
        </p:spPr>
      </p:pic>
      <p:sp>
        <p:nvSpPr>
          <p:cNvPr id="5" name="Rectangle 4"/>
          <p:cNvSpPr/>
          <p:nvPr/>
        </p:nvSpPr>
        <p:spPr>
          <a:xfrm>
            <a:off x="2068183" y="4019910"/>
            <a:ext cx="3256472" cy="1164566"/>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dirty="0">
                <a:solidFill>
                  <a:srgbClr val="831F82"/>
                </a:solidFill>
                <a:latin typeface="Calibri" pitchFamily="34" charset="0"/>
              </a:rPr>
              <a:t>Aller sur ACCUEIL</a:t>
            </a:r>
            <a:endParaRPr lang="fr-FR" sz="1600" dirty="0">
              <a:solidFill>
                <a:srgbClr val="831F82"/>
              </a:solidFill>
              <a:latin typeface="Calibri" pitchFamily="34" charset="0"/>
            </a:endParaRPr>
          </a:p>
          <a:p>
            <a:pPr lvl="0" algn="ctr"/>
            <a:endParaRPr lang="fr-FR" sz="1000" dirty="0">
              <a:solidFill>
                <a:prstClr val="black"/>
              </a:solidFill>
              <a:latin typeface="Calibri" pitchFamily="34" charset="0"/>
            </a:endParaRPr>
          </a:p>
          <a:p>
            <a:pPr lvl="0"/>
            <a:r>
              <a:rPr lang="fr-FR" sz="1600" dirty="0">
                <a:solidFill>
                  <a:prstClr val="black"/>
                </a:solidFill>
                <a:latin typeface="Calibri" pitchFamily="34" charset="0"/>
              </a:rPr>
              <a:t>Sélectionner la taille et la police du texte que vous souhaitez.</a:t>
            </a:r>
          </a:p>
        </p:txBody>
      </p:sp>
      <p:cxnSp>
        <p:nvCxnSpPr>
          <p:cNvPr id="9" name="Connecteur droit avec flèche 8"/>
          <p:cNvCxnSpPr>
            <a:stCxn id="11" idx="4"/>
            <a:endCxn id="5" idx="0"/>
          </p:cNvCxnSpPr>
          <p:nvPr/>
        </p:nvCxnSpPr>
        <p:spPr>
          <a:xfrm>
            <a:off x="3696419" y="1319842"/>
            <a:ext cx="0" cy="2700068"/>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
        <p:nvSpPr>
          <p:cNvPr id="11" name="Ellipse 10"/>
          <p:cNvSpPr/>
          <p:nvPr/>
        </p:nvSpPr>
        <p:spPr>
          <a:xfrm>
            <a:off x="3071004" y="974785"/>
            <a:ext cx="1250830" cy="345057"/>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2295068" y="682146"/>
            <a:ext cx="474158" cy="370936"/>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72343"/>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NORMES DE PRÉSENTATION D’UN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DOCUMENT</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a:solidFill>
                  <a:prstClr val="white"/>
                </a:solidFill>
              </a:rPr>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30</a:t>
            </a:fld>
            <a:endParaRPr lang="fr-FR" altLang="fr-FR"/>
          </a:p>
        </p:txBody>
      </p:sp>
      <p:pic>
        <p:nvPicPr>
          <p:cNvPr id="6" name="Image 5"/>
          <p:cNvPicPr>
            <a:picLocks noChangeAspect="1"/>
          </p:cNvPicPr>
          <p:nvPr/>
        </p:nvPicPr>
        <p:blipFill>
          <a:blip r:embed="rId2"/>
          <a:stretch>
            <a:fillRect/>
          </a:stretch>
        </p:blipFill>
        <p:spPr>
          <a:xfrm>
            <a:off x="2596592" y="1886578"/>
            <a:ext cx="6998815" cy="3084843"/>
          </a:xfrm>
          <a:prstGeom prst="rect">
            <a:avLst/>
          </a:prstGeom>
        </p:spPr>
      </p:pic>
      <p:pic>
        <p:nvPicPr>
          <p:cNvPr id="7" name="Image 6"/>
          <p:cNvPicPr>
            <a:picLocks noChangeAspect="1"/>
          </p:cNvPicPr>
          <p:nvPr/>
        </p:nvPicPr>
        <p:blipFill>
          <a:blip r:embed="rId3"/>
          <a:stretch>
            <a:fillRect/>
          </a:stretch>
        </p:blipFill>
        <p:spPr>
          <a:xfrm>
            <a:off x="2450276" y="1490304"/>
            <a:ext cx="7291448" cy="3877392"/>
          </a:xfrm>
          <a:prstGeom prst="rect">
            <a:avLst/>
          </a:prstGeom>
        </p:spPr>
      </p:pic>
    </p:spTree>
    <p:extLst>
      <p:ext uri="{BB962C8B-B14F-4D97-AF65-F5344CB8AC3E}">
        <p14:creationId xmlns:p14="http://schemas.microsoft.com/office/powerpoint/2010/main" val="3065287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72343"/>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NORMES DE PRÉSENTATION D’UN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DOCUMENT</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a:solidFill>
                  <a:prstClr val="white"/>
                </a:solidFill>
              </a:rPr>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31</a:t>
            </a:fld>
            <a:endParaRPr lang="fr-FR" altLang="fr-FR"/>
          </a:p>
        </p:txBody>
      </p:sp>
      <p:pic>
        <p:nvPicPr>
          <p:cNvPr id="3" name="Image 2"/>
          <p:cNvPicPr>
            <a:picLocks noChangeAspect="1"/>
          </p:cNvPicPr>
          <p:nvPr/>
        </p:nvPicPr>
        <p:blipFill>
          <a:blip r:embed="rId2"/>
          <a:stretch>
            <a:fillRect/>
          </a:stretch>
        </p:blipFill>
        <p:spPr>
          <a:xfrm>
            <a:off x="2185077" y="1262866"/>
            <a:ext cx="7821846" cy="4901609"/>
          </a:xfrm>
          <a:prstGeom prst="rect">
            <a:avLst/>
          </a:prstGeom>
        </p:spPr>
      </p:pic>
      <p:pic>
        <p:nvPicPr>
          <p:cNvPr id="8" name="Image 7"/>
          <p:cNvPicPr>
            <a:picLocks noChangeAspect="1"/>
          </p:cNvPicPr>
          <p:nvPr/>
        </p:nvPicPr>
        <p:blipFill>
          <a:blip r:embed="rId3"/>
          <a:stretch>
            <a:fillRect/>
          </a:stretch>
        </p:blipFill>
        <p:spPr>
          <a:xfrm>
            <a:off x="2107241" y="1169104"/>
            <a:ext cx="8023031" cy="4474852"/>
          </a:xfrm>
          <a:prstGeom prst="rect">
            <a:avLst/>
          </a:prstGeom>
        </p:spPr>
      </p:pic>
    </p:spTree>
    <p:extLst>
      <p:ext uri="{BB962C8B-B14F-4D97-AF65-F5344CB8AC3E}">
        <p14:creationId xmlns:p14="http://schemas.microsoft.com/office/powerpoint/2010/main" val="337074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72343"/>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NORMES DE PRÉSENTATION D’UN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DOCUMENT</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a:solidFill>
                  <a:prstClr val="white"/>
                </a:solidFill>
              </a:rPr>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32</a:t>
            </a:fld>
            <a:endParaRPr lang="fr-FR" altLang="fr-FR"/>
          </a:p>
        </p:txBody>
      </p:sp>
      <p:pic>
        <p:nvPicPr>
          <p:cNvPr id="6" name="Image 5"/>
          <p:cNvPicPr>
            <a:picLocks noChangeAspect="1"/>
          </p:cNvPicPr>
          <p:nvPr/>
        </p:nvPicPr>
        <p:blipFill>
          <a:blip r:embed="rId2"/>
          <a:stretch>
            <a:fillRect/>
          </a:stretch>
        </p:blipFill>
        <p:spPr>
          <a:xfrm>
            <a:off x="1526652" y="731286"/>
            <a:ext cx="9138696" cy="5395428"/>
          </a:xfrm>
          <a:prstGeom prst="rect">
            <a:avLst/>
          </a:prstGeom>
        </p:spPr>
      </p:pic>
      <p:sp>
        <p:nvSpPr>
          <p:cNvPr id="7" name="Rectangle 6"/>
          <p:cNvSpPr/>
          <p:nvPr/>
        </p:nvSpPr>
        <p:spPr>
          <a:xfrm>
            <a:off x="1932318" y="876617"/>
            <a:ext cx="8203720" cy="4801314"/>
          </a:xfrm>
          <a:prstGeom prst="rect">
            <a:avLst/>
          </a:prstGeom>
        </p:spPr>
        <p:txBody>
          <a:bodyPr wrap="square">
            <a:spAutoFit/>
          </a:bodyPr>
          <a:lstStyle/>
          <a:p>
            <a:pPr lvl="0" algn="ctr" eaLnBrk="1" fontAlgn="auto" hangingPunct="1">
              <a:spcBef>
                <a:spcPts val="0"/>
              </a:spcBef>
              <a:spcAft>
                <a:spcPts val="0"/>
              </a:spcAft>
              <a:buClr>
                <a:srgbClr val="831F82"/>
              </a:buClr>
              <a:buSzPct val="115000"/>
            </a:pPr>
            <a:r>
              <a:rPr lang="fr-FR" b="1" u="sng" dirty="0">
                <a:effectLst>
                  <a:outerShdw blurRad="38100" dist="38100" dir="2700000" algn="tl">
                    <a:srgbClr val="000000">
                      <a:alpha val="43137"/>
                    </a:srgbClr>
                  </a:outerShdw>
                </a:effectLst>
              </a:rPr>
              <a:t>LES CITATIONS ET LES RÉFÉRENCES</a:t>
            </a:r>
          </a:p>
          <a:p>
            <a:pPr lvl="0" algn="ctr" eaLnBrk="1" fontAlgn="auto" hangingPunct="1">
              <a:spcBef>
                <a:spcPts val="0"/>
              </a:spcBef>
              <a:spcAft>
                <a:spcPts val="0"/>
              </a:spcAft>
              <a:buClr>
                <a:srgbClr val="831F82"/>
              </a:buClr>
              <a:buSzPct val="115000"/>
            </a:pPr>
            <a:endParaRPr lang="fr-FR" sz="1200" b="1" u="sng" dirty="0"/>
          </a:p>
          <a:p>
            <a:pPr marL="285750" lvl="0" indent="-285750" eaLnBrk="1" fontAlgn="auto" hangingPunct="1">
              <a:spcBef>
                <a:spcPts val="0"/>
              </a:spcBef>
              <a:spcAft>
                <a:spcPts val="0"/>
              </a:spcAft>
              <a:buClr>
                <a:srgbClr val="831F82"/>
              </a:buClr>
              <a:buSzPct val="115000"/>
              <a:buFont typeface="Arial" panose="020B0604020202020204" pitchFamily="34" charset="0"/>
              <a:buChar char="•"/>
            </a:pPr>
            <a:r>
              <a:rPr lang="fr-FR" sz="1600" dirty="0"/>
              <a:t>En</a:t>
            </a:r>
            <a:r>
              <a:rPr lang="fr-FR" sz="1600" i="1" dirty="0"/>
              <a:t> italique </a:t>
            </a:r>
            <a:r>
              <a:rPr lang="fr-FR" sz="1600" dirty="0"/>
              <a:t>et «  »</a:t>
            </a:r>
          </a:p>
          <a:p>
            <a:pPr marL="285750" lvl="0" indent="-285750" eaLnBrk="1" fontAlgn="auto" hangingPunct="1">
              <a:spcBef>
                <a:spcPts val="0"/>
              </a:spcBef>
              <a:spcAft>
                <a:spcPts val="0"/>
              </a:spcAft>
              <a:buClr>
                <a:srgbClr val="831F82"/>
              </a:buClr>
              <a:buSzPct val="115000"/>
              <a:buFont typeface="Arial" panose="020B0604020202020204" pitchFamily="34" charset="0"/>
              <a:buChar char="•"/>
            </a:pPr>
            <a:r>
              <a:rPr lang="fr-FR" sz="1600" dirty="0"/>
              <a:t>Note de bas de page → Police 10. </a:t>
            </a:r>
          </a:p>
          <a:p>
            <a:pPr lvl="0" eaLnBrk="1" fontAlgn="auto" hangingPunct="1">
              <a:spcBef>
                <a:spcPts val="0"/>
              </a:spcBef>
              <a:spcAft>
                <a:spcPts val="0"/>
              </a:spcAft>
              <a:buClr>
                <a:srgbClr val="831F82"/>
              </a:buClr>
              <a:buSzPct val="115000"/>
            </a:pPr>
            <a:endParaRPr lang="fr-FR" sz="1200" dirty="0"/>
          </a:p>
          <a:p>
            <a:pPr lvl="0" algn="ctr" eaLnBrk="1" fontAlgn="auto" hangingPunct="1">
              <a:spcBef>
                <a:spcPts val="0"/>
              </a:spcBef>
              <a:spcAft>
                <a:spcPts val="0"/>
              </a:spcAft>
              <a:buClr>
                <a:srgbClr val="831F82"/>
              </a:buClr>
              <a:buSzPct val="115000"/>
            </a:pPr>
            <a:r>
              <a:rPr lang="fr-FR" b="1" u="sng" dirty="0">
                <a:effectLst>
                  <a:outerShdw blurRad="38100" dist="38100" dir="2700000" algn="tl">
                    <a:srgbClr val="000000">
                      <a:alpha val="43137"/>
                    </a:srgbClr>
                  </a:outerShdw>
                </a:effectLst>
              </a:rPr>
              <a:t>LES ILLUSTRATIONS, SCHÉMAS ET GRAPHIQUES</a:t>
            </a:r>
          </a:p>
          <a:p>
            <a:pPr lvl="0" algn="ctr" eaLnBrk="1" fontAlgn="auto" hangingPunct="1">
              <a:spcBef>
                <a:spcPts val="0"/>
              </a:spcBef>
              <a:spcAft>
                <a:spcPts val="0"/>
              </a:spcAft>
              <a:buClr>
                <a:srgbClr val="831F82"/>
              </a:buClr>
              <a:buSzPct val="115000"/>
            </a:pPr>
            <a:endParaRPr lang="fr-FR" sz="1200" b="1" u="sng" dirty="0">
              <a:effectLst>
                <a:outerShdw blurRad="38100" dist="38100" dir="2700000" algn="tl">
                  <a:srgbClr val="000000">
                    <a:alpha val="43137"/>
                  </a:srgbClr>
                </a:outerShdw>
              </a:effectLst>
            </a:endParaRPr>
          </a:p>
          <a:p>
            <a:pPr marL="285750" lvl="0" indent="-285750" eaLnBrk="1" fontAlgn="auto" hangingPunct="1">
              <a:spcBef>
                <a:spcPts val="0"/>
              </a:spcBef>
              <a:spcAft>
                <a:spcPts val="0"/>
              </a:spcAft>
              <a:buClr>
                <a:srgbClr val="831F82"/>
              </a:buClr>
              <a:buSzPct val="115000"/>
              <a:buFont typeface="Arial" panose="020B0604020202020204" pitchFamily="34" charset="0"/>
              <a:buChar char="•"/>
            </a:pPr>
            <a:r>
              <a:rPr lang="fr-FR" sz="1600" dirty="0"/>
              <a:t>Titre</a:t>
            </a:r>
          </a:p>
          <a:p>
            <a:pPr marL="285750" lvl="0" indent="-285750" eaLnBrk="1" fontAlgn="auto" hangingPunct="1">
              <a:spcBef>
                <a:spcPts val="0"/>
              </a:spcBef>
              <a:spcAft>
                <a:spcPts val="0"/>
              </a:spcAft>
              <a:buClr>
                <a:srgbClr val="831F82"/>
              </a:buClr>
              <a:buSzPct val="115000"/>
              <a:buFont typeface="Arial" panose="020B0604020202020204" pitchFamily="34" charset="0"/>
              <a:buChar char="•"/>
            </a:pPr>
            <a:r>
              <a:rPr lang="fr-FR" sz="1600" dirty="0"/>
              <a:t>Source citée</a:t>
            </a:r>
          </a:p>
          <a:p>
            <a:pPr marL="285750" lvl="0" indent="-285750" eaLnBrk="1" fontAlgn="auto" hangingPunct="1">
              <a:spcBef>
                <a:spcPts val="0"/>
              </a:spcBef>
              <a:spcAft>
                <a:spcPts val="0"/>
              </a:spcAft>
              <a:buClr>
                <a:srgbClr val="831F82"/>
              </a:buClr>
              <a:buSzPct val="115000"/>
              <a:buFont typeface="Arial" panose="020B0604020202020204" pitchFamily="34" charset="0"/>
              <a:buChar char="•"/>
            </a:pPr>
            <a:r>
              <a:rPr lang="fr-FR" sz="1600" dirty="0"/>
              <a:t>Photos libre de droit</a:t>
            </a:r>
          </a:p>
          <a:p>
            <a:pPr lvl="0" eaLnBrk="1" fontAlgn="auto" hangingPunct="1">
              <a:spcBef>
                <a:spcPts val="0"/>
              </a:spcBef>
              <a:spcAft>
                <a:spcPts val="0"/>
              </a:spcAft>
              <a:buClr>
                <a:srgbClr val="831F82"/>
              </a:buClr>
              <a:buSzPct val="115000"/>
            </a:pPr>
            <a:endParaRPr lang="fr-FR" sz="1200" dirty="0"/>
          </a:p>
          <a:p>
            <a:pPr lvl="0" algn="ctr" eaLnBrk="1" fontAlgn="auto" hangingPunct="1">
              <a:spcBef>
                <a:spcPts val="0"/>
              </a:spcBef>
              <a:spcAft>
                <a:spcPts val="0"/>
              </a:spcAft>
              <a:buClr>
                <a:srgbClr val="831F82"/>
              </a:buClr>
              <a:buSzPct val="115000"/>
            </a:pPr>
            <a:r>
              <a:rPr lang="fr-FR" b="1" u="sng" dirty="0">
                <a:solidFill>
                  <a:prstClr val="black"/>
                </a:solidFill>
                <a:effectLst>
                  <a:outerShdw blurRad="38100" dist="38100" dir="2700000" algn="tl">
                    <a:srgbClr val="000000">
                      <a:alpha val="43137"/>
                    </a:srgbClr>
                  </a:outerShdw>
                </a:effectLst>
              </a:rPr>
              <a:t>LES PIEDS DE PAGES</a:t>
            </a:r>
          </a:p>
          <a:p>
            <a:pPr lvl="0" algn="ctr" eaLnBrk="1" fontAlgn="auto" hangingPunct="1">
              <a:spcBef>
                <a:spcPts val="0"/>
              </a:spcBef>
              <a:spcAft>
                <a:spcPts val="0"/>
              </a:spcAft>
              <a:buClr>
                <a:srgbClr val="831F82"/>
              </a:buClr>
              <a:buSzPct val="115000"/>
            </a:pPr>
            <a:endParaRPr lang="fr-FR" sz="1200" b="1" u="sng" dirty="0">
              <a:solidFill>
                <a:prstClr val="black"/>
              </a:solidFill>
              <a:effectLst>
                <a:outerShdw blurRad="38100" dist="38100" dir="2700000" algn="tl">
                  <a:srgbClr val="000000">
                    <a:alpha val="43137"/>
                  </a:srgbClr>
                </a:outerShdw>
              </a:effectLst>
            </a:endParaRPr>
          </a:p>
          <a:p>
            <a:pPr marL="342900" lvl="0" indent="-342900" eaLnBrk="1" fontAlgn="auto" hangingPunct="1">
              <a:spcBef>
                <a:spcPts val="0"/>
              </a:spcBef>
              <a:spcAft>
                <a:spcPts val="0"/>
              </a:spcAft>
              <a:buClr>
                <a:srgbClr val="831F82"/>
              </a:buClr>
              <a:buSzPct val="115000"/>
              <a:buFont typeface="Arial" panose="020B0604020202020204" pitchFamily="34" charset="0"/>
              <a:buChar char="•"/>
            </a:pPr>
            <a:r>
              <a:rPr lang="fr-FR" sz="1600" dirty="0"/>
              <a:t>Permet d’identifier le document</a:t>
            </a:r>
          </a:p>
          <a:p>
            <a:pPr marL="800100" lvl="1" indent="-342900" eaLnBrk="1" fontAlgn="auto" hangingPunct="1">
              <a:spcBef>
                <a:spcPts val="0"/>
              </a:spcBef>
              <a:spcAft>
                <a:spcPts val="0"/>
              </a:spcAft>
              <a:buClr>
                <a:srgbClr val="831F82"/>
              </a:buClr>
              <a:buSzPct val="115000"/>
              <a:buFont typeface="Wingdings" panose="05000000000000000000" pitchFamily="2" charset="2"/>
              <a:buChar char="Ø"/>
            </a:pPr>
            <a:r>
              <a:rPr lang="fr-FR" sz="1600" dirty="0"/>
              <a:t>L’établissement</a:t>
            </a:r>
          </a:p>
          <a:p>
            <a:pPr marL="800100" lvl="1" indent="-342900" eaLnBrk="1" fontAlgn="auto" hangingPunct="1">
              <a:spcBef>
                <a:spcPts val="0"/>
              </a:spcBef>
              <a:spcAft>
                <a:spcPts val="0"/>
              </a:spcAft>
              <a:buClr>
                <a:srgbClr val="831F82"/>
              </a:buClr>
              <a:buSzPct val="115000"/>
              <a:buFont typeface="Wingdings" panose="05000000000000000000" pitchFamily="2" charset="2"/>
              <a:buChar char="Ø"/>
            </a:pPr>
            <a:r>
              <a:rPr lang="fr-FR" sz="1600" dirty="0"/>
              <a:t>Le module</a:t>
            </a:r>
          </a:p>
          <a:p>
            <a:pPr marL="800100" lvl="1" indent="-342900" eaLnBrk="1" fontAlgn="auto" hangingPunct="1">
              <a:spcBef>
                <a:spcPts val="0"/>
              </a:spcBef>
              <a:spcAft>
                <a:spcPts val="0"/>
              </a:spcAft>
              <a:buClr>
                <a:srgbClr val="831F82"/>
              </a:buClr>
              <a:buSzPct val="115000"/>
              <a:buFont typeface="Wingdings" panose="05000000000000000000" pitchFamily="2" charset="2"/>
              <a:buChar char="Ø"/>
            </a:pPr>
            <a:r>
              <a:rPr lang="fr-FR" sz="1600" dirty="0"/>
              <a:t>Le titre du document</a:t>
            </a:r>
          </a:p>
          <a:p>
            <a:pPr marL="800100" lvl="1" indent="-342900" eaLnBrk="1" fontAlgn="auto" hangingPunct="1">
              <a:spcBef>
                <a:spcPts val="0"/>
              </a:spcBef>
              <a:spcAft>
                <a:spcPts val="0"/>
              </a:spcAft>
              <a:buClr>
                <a:srgbClr val="831F82"/>
              </a:buClr>
              <a:buSzPct val="115000"/>
              <a:buFont typeface="Wingdings" panose="05000000000000000000" pitchFamily="2" charset="2"/>
              <a:buChar char="Ø"/>
            </a:pPr>
            <a:r>
              <a:rPr lang="fr-FR" sz="1600" dirty="0"/>
              <a:t>La promotion</a:t>
            </a:r>
          </a:p>
          <a:p>
            <a:pPr marL="800100" lvl="1" indent="-342900" eaLnBrk="1" fontAlgn="auto" hangingPunct="1">
              <a:spcBef>
                <a:spcPts val="0"/>
              </a:spcBef>
              <a:spcAft>
                <a:spcPts val="0"/>
              </a:spcAft>
              <a:buClr>
                <a:srgbClr val="831F82"/>
              </a:buClr>
              <a:buSzPct val="115000"/>
              <a:buFont typeface="Wingdings" panose="05000000000000000000" pitchFamily="2" charset="2"/>
              <a:buChar char="Ø"/>
            </a:pPr>
            <a:r>
              <a:rPr lang="fr-FR" sz="1600" dirty="0"/>
              <a:t>L’identification de l’élève ou du groupe d’élève</a:t>
            </a:r>
          </a:p>
          <a:p>
            <a:pPr marL="800100" lvl="1" indent="-342900" eaLnBrk="1" fontAlgn="auto" hangingPunct="1">
              <a:spcBef>
                <a:spcPts val="0"/>
              </a:spcBef>
              <a:spcAft>
                <a:spcPts val="0"/>
              </a:spcAft>
              <a:buClr>
                <a:srgbClr val="831F82"/>
              </a:buClr>
              <a:buSzPct val="115000"/>
              <a:buFont typeface="Wingdings" panose="05000000000000000000" pitchFamily="2" charset="2"/>
              <a:buChar char="Ø"/>
            </a:pPr>
            <a:r>
              <a:rPr lang="fr-FR" sz="1600" dirty="0"/>
              <a:t>La date</a:t>
            </a:r>
          </a:p>
        </p:txBody>
      </p:sp>
    </p:spTree>
    <p:extLst>
      <p:ext uri="{BB962C8B-B14F-4D97-AF65-F5344CB8AC3E}">
        <p14:creationId xmlns:p14="http://schemas.microsoft.com/office/powerpoint/2010/main" val="3303867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274638"/>
            <a:ext cx="9077325" cy="372343"/>
          </a:xfrm>
        </p:spPr>
        <p:txBody>
          <a:bodyPr/>
          <a:lstStyle/>
          <a:p>
            <a:pPr lvl="0" algn="ctr" defTabSz="457200" eaLnBrk="0" fontAlgn="auto" hangingPunct="0">
              <a:spcAft>
                <a:spcPts val="0"/>
              </a:spcAft>
              <a:defRPr/>
            </a:pP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DÉFINITIONS</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a:solidFill>
                  <a:prstClr val="white"/>
                </a:solidFill>
              </a:rPr>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33</a:t>
            </a:fld>
            <a:endParaRPr lang="fr-FR" altLang="fr-FR"/>
          </a:p>
        </p:txBody>
      </p:sp>
      <p:pic>
        <p:nvPicPr>
          <p:cNvPr id="6" name="Image 5"/>
          <p:cNvPicPr>
            <a:picLocks noChangeAspect="1"/>
          </p:cNvPicPr>
          <p:nvPr/>
        </p:nvPicPr>
        <p:blipFill>
          <a:blip r:embed="rId2"/>
          <a:stretch>
            <a:fillRect/>
          </a:stretch>
        </p:blipFill>
        <p:spPr>
          <a:xfrm>
            <a:off x="1107418" y="923026"/>
            <a:ext cx="2743438" cy="2182557"/>
          </a:xfrm>
          <a:prstGeom prst="rect">
            <a:avLst/>
          </a:prstGeom>
        </p:spPr>
      </p:pic>
      <p:sp>
        <p:nvSpPr>
          <p:cNvPr id="7" name="Ellipse 6"/>
          <p:cNvSpPr/>
          <p:nvPr/>
        </p:nvSpPr>
        <p:spPr>
          <a:xfrm>
            <a:off x="1458464" y="979720"/>
            <a:ext cx="2392392" cy="422695"/>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2249837" y="1127973"/>
            <a:ext cx="809645" cy="338554"/>
          </a:xfrm>
          <a:prstGeom prst="rect">
            <a:avLst/>
          </a:prstGeom>
        </p:spPr>
        <p:txBody>
          <a:bodyPr wrap="none">
            <a:spAutoFit/>
          </a:bodyPr>
          <a:lstStyle/>
          <a:p>
            <a:pPr lvl="0"/>
            <a:r>
              <a:rPr lang="fr-FR" sz="1600" b="1" dirty="0" smtClean="0">
                <a:solidFill>
                  <a:srgbClr val="831F82"/>
                </a:solidFill>
              </a:rPr>
              <a:t>RÈGLES</a:t>
            </a:r>
            <a:endParaRPr lang="fr-FR" sz="1600" b="1" dirty="0">
              <a:solidFill>
                <a:srgbClr val="831F82"/>
              </a:solidFill>
            </a:endParaRPr>
          </a:p>
        </p:txBody>
      </p:sp>
      <p:sp>
        <p:nvSpPr>
          <p:cNvPr id="9" name="Ellipse 8"/>
          <p:cNvSpPr/>
          <p:nvPr/>
        </p:nvSpPr>
        <p:spPr>
          <a:xfrm>
            <a:off x="1002001" y="1007167"/>
            <a:ext cx="526212" cy="1977609"/>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132801" y="1637315"/>
            <a:ext cx="430887" cy="717312"/>
          </a:xfrm>
          <a:prstGeom prst="rect">
            <a:avLst/>
          </a:prstGeom>
        </p:spPr>
        <p:txBody>
          <a:bodyPr vert="vert270" wrap="none">
            <a:spAutoFit/>
          </a:bodyPr>
          <a:lstStyle/>
          <a:p>
            <a:pPr lvl="0"/>
            <a:r>
              <a:rPr lang="fr-FR" sz="1600" b="1" dirty="0" smtClean="0">
                <a:solidFill>
                  <a:srgbClr val="831F82"/>
                </a:solidFill>
              </a:rPr>
              <a:t>RÈGLES</a:t>
            </a:r>
            <a:endParaRPr lang="fr-FR" sz="1600" b="1" dirty="0">
              <a:solidFill>
                <a:srgbClr val="831F82"/>
              </a:solidFill>
            </a:endParaRPr>
          </a:p>
        </p:txBody>
      </p:sp>
      <p:pic>
        <p:nvPicPr>
          <p:cNvPr id="11" name="Image 10"/>
          <p:cNvPicPr>
            <a:picLocks noChangeAspect="1"/>
          </p:cNvPicPr>
          <p:nvPr/>
        </p:nvPicPr>
        <p:blipFill>
          <a:blip r:embed="rId3"/>
          <a:stretch>
            <a:fillRect/>
          </a:stretch>
        </p:blipFill>
        <p:spPr>
          <a:xfrm>
            <a:off x="4533900" y="904691"/>
            <a:ext cx="2743438" cy="2182557"/>
          </a:xfrm>
          <a:prstGeom prst="rect">
            <a:avLst/>
          </a:prstGeom>
        </p:spPr>
      </p:pic>
      <p:sp>
        <p:nvSpPr>
          <p:cNvPr id="12" name="Ellipse 11"/>
          <p:cNvSpPr/>
          <p:nvPr/>
        </p:nvSpPr>
        <p:spPr>
          <a:xfrm>
            <a:off x="5450937" y="1127973"/>
            <a:ext cx="1561381" cy="1856803"/>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5570634" y="1859939"/>
            <a:ext cx="1437118" cy="584775"/>
          </a:xfrm>
          <a:prstGeom prst="rect">
            <a:avLst/>
          </a:prstGeom>
        </p:spPr>
        <p:txBody>
          <a:bodyPr wrap="square">
            <a:spAutoFit/>
          </a:bodyPr>
          <a:lstStyle/>
          <a:p>
            <a:pPr lvl="0"/>
            <a:r>
              <a:rPr lang="fr-FR" sz="1600" b="1" dirty="0">
                <a:solidFill>
                  <a:srgbClr val="831F82"/>
                </a:solidFill>
              </a:rPr>
              <a:t>LISTE </a:t>
            </a:r>
          </a:p>
          <a:p>
            <a:pPr lvl="0"/>
            <a:r>
              <a:rPr lang="fr-FR" sz="1600" b="1" dirty="0" smtClean="0">
                <a:solidFill>
                  <a:srgbClr val="831F82"/>
                </a:solidFill>
              </a:rPr>
              <a:t>DÉROULANTE</a:t>
            </a:r>
            <a:endParaRPr lang="fr-FR" sz="1600" b="1" dirty="0">
              <a:solidFill>
                <a:srgbClr val="831F82"/>
              </a:solidFill>
            </a:endParaRPr>
          </a:p>
        </p:txBody>
      </p:sp>
      <p:pic>
        <p:nvPicPr>
          <p:cNvPr id="14" name="Image 13"/>
          <p:cNvPicPr>
            <a:picLocks noChangeAspect="1"/>
          </p:cNvPicPr>
          <p:nvPr/>
        </p:nvPicPr>
        <p:blipFill>
          <a:blip r:embed="rId4"/>
          <a:stretch>
            <a:fillRect/>
          </a:stretch>
        </p:blipFill>
        <p:spPr>
          <a:xfrm>
            <a:off x="7808058" y="907740"/>
            <a:ext cx="2597121" cy="2176461"/>
          </a:xfrm>
          <a:prstGeom prst="rect">
            <a:avLst/>
          </a:prstGeom>
        </p:spPr>
      </p:pic>
      <p:sp>
        <p:nvSpPr>
          <p:cNvPr id="15" name="Ellipse 14"/>
          <p:cNvSpPr/>
          <p:nvPr/>
        </p:nvSpPr>
        <p:spPr>
          <a:xfrm>
            <a:off x="8384875" y="1859939"/>
            <a:ext cx="1319842" cy="883261"/>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5"/>
          <a:stretch>
            <a:fillRect/>
          </a:stretch>
        </p:blipFill>
        <p:spPr>
          <a:xfrm>
            <a:off x="8560399" y="2275206"/>
            <a:ext cx="1213209" cy="432854"/>
          </a:xfrm>
          <a:prstGeom prst="rect">
            <a:avLst/>
          </a:prstGeom>
        </p:spPr>
      </p:pic>
      <p:pic>
        <p:nvPicPr>
          <p:cNvPr id="17" name="Image 16"/>
          <p:cNvPicPr>
            <a:picLocks noChangeAspect="1"/>
          </p:cNvPicPr>
          <p:nvPr/>
        </p:nvPicPr>
        <p:blipFill>
          <a:blip r:embed="rId6"/>
          <a:stretch>
            <a:fillRect/>
          </a:stretch>
        </p:blipFill>
        <p:spPr>
          <a:xfrm>
            <a:off x="1684715" y="3639688"/>
            <a:ext cx="2749534" cy="2182557"/>
          </a:xfrm>
          <a:prstGeom prst="rect">
            <a:avLst/>
          </a:prstGeom>
        </p:spPr>
      </p:pic>
      <p:sp>
        <p:nvSpPr>
          <p:cNvPr id="18" name="Ellipse 17"/>
          <p:cNvSpPr/>
          <p:nvPr/>
        </p:nvSpPr>
        <p:spPr>
          <a:xfrm>
            <a:off x="2182483" y="3700091"/>
            <a:ext cx="1595887" cy="2045101"/>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2315050" y="4648832"/>
            <a:ext cx="1194173" cy="584775"/>
          </a:xfrm>
          <a:prstGeom prst="rect">
            <a:avLst/>
          </a:prstGeom>
        </p:spPr>
        <p:txBody>
          <a:bodyPr wrap="none">
            <a:spAutoFit/>
          </a:bodyPr>
          <a:lstStyle/>
          <a:p>
            <a:pPr lvl="0"/>
            <a:r>
              <a:rPr lang="fr-FR" sz="1600" b="1" dirty="0">
                <a:solidFill>
                  <a:srgbClr val="831F82"/>
                </a:solidFill>
              </a:rPr>
              <a:t>POLICE </a:t>
            </a:r>
            <a:endParaRPr lang="fr-FR" sz="1600" b="1" dirty="0" smtClean="0">
              <a:solidFill>
                <a:srgbClr val="831F82"/>
              </a:solidFill>
            </a:endParaRPr>
          </a:p>
          <a:p>
            <a:pPr lvl="0"/>
            <a:r>
              <a:rPr lang="fr-FR" sz="1600" b="1" dirty="0" smtClean="0">
                <a:solidFill>
                  <a:srgbClr val="831F82"/>
                </a:solidFill>
              </a:rPr>
              <a:t>D’ÉCRITURE</a:t>
            </a:r>
            <a:endParaRPr lang="fr-FR" sz="1600" b="1" dirty="0">
              <a:solidFill>
                <a:srgbClr val="831F82"/>
              </a:solidFill>
            </a:endParaRPr>
          </a:p>
        </p:txBody>
      </p:sp>
      <p:sp>
        <p:nvSpPr>
          <p:cNvPr id="22" name="Rectangle 21"/>
          <p:cNvSpPr/>
          <p:nvPr/>
        </p:nvSpPr>
        <p:spPr>
          <a:xfrm>
            <a:off x="5570634" y="4233333"/>
            <a:ext cx="6096000" cy="830997"/>
          </a:xfrm>
          <a:prstGeom prst="rect">
            <a:avLst/>
          </a:prstGeom>
        </p:spPr>
        <p:txBody>
          <a:bodyPr>
            <a:spAutoFit/>
          </a:bodyPr>
          <a:lstStyle/>
          <a:p>
            <a:pPr lvl="0" algn="ctr"/>
            <a:r>
              <a:rPr lang="fr-FR" sz="2400" b="1" dirty="0">
                <a:solidFill>
                  <a:srgbClr val="831F82"/>
                </a:solidFill>
                <a:effectLst>
                  <a:outerShdw blurRad="38100" dist="38100" dir="2700000" algn="tl">
                    <a:srgbClr val="000000">
                      <a:alpha val="43137"/>
                    </a:srgbClr>
                  </a:outerShdw>
                </a:effectLst>
              </a:rPr>
              <a:t>N’OUBLIEZ PAS D’ENREGISTRER REGULIÈREMENT VOTRE TRAVAIL !!!</a:t>
            </a:r>
          </a:p>
        </p:txBody>
      </p:sp>
    </p:spTree>
    <p:extLst>
      <p:ext uri="{BB962C8B-B14F-4D97-AF65-F5344CB8AC3E}">
        <p14:creationId xmlns:p14="http://schemas.microsoft.com/office/powerpoint/2010/main" val="826732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a:solidFill>
                  <a:prstClr val="white"/>
                </a:solidFill>
              </a:rPr>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34</a:t>
            </a:fld>
            <a:endParaRPr lang="fr-FR" altLang="fr-FR"/>
          </a:p>
        </p:txBody>
      </p:sp>
      <p:pic>
        <p:nvPicPr>
          <p:cNvPr id="6" name="Image 5"/>
          <p:cNvPicPr>
            <a:picLocks noChangeAspect="1"/>
          </p:cNvPicPr>
          <p:nvPr/>
        </p:nvPicPr>
        <p:blipFill>
          <a:blip r:embed="rId2"/>
          <a:stretch>
            <a:fillRect/>
          </a:stretch>
        </p:blipFill>
        <p:spPr>
          <a:xfrm>
            <a:off x="805342" y="1752600"/>
            <a:ext cx="4456562" cy="3956647"/>
          </a:xfrm>
          <a:prstGeom prst="rect">
            <a:avLst/>
          </a:prstGeom>
        </p:spPr>
      </p:pic>
      <p:sp>
        <p:nvSpPr>
          <p:cNvPr id="7" name="Rectangle 6"/>
          <p:cNvSpPr/>
          <p:nvPr/>
        </p:nvSpPr>
        <p:spPr>
          <a:xfrm>
            <a:off x="3752491" y="1280460"/>
            <a:ext cx="7910422" cy="1938992"/>
          </a:xfrm>
          <a:prstGeom prst="rect">
            <a:avLst/>
          </a:prstGeom>
        </p:spPr>
        <p:txBody>
          <a:bodyPr wrap="square">
            <a:spAutoFit/>
          </a:bodyPr>
          <a:lstStyle/>
          <a:p>
            <a:pPr lvl="0" algn="r"/>
            <a:r>
              <a:rPr lang="fr-FR" sz="4000" b="1" dirty="0">
                <a:solidFill>
                  <a:srgbClr val="831F82"/>
                </a:solidFill>
                <a:effectLst>
                  <a:outerShdw blurRad="38100" dist="38100" dir="2700000" algn="tl">
                    <a:srgbClr val="000000">
                      <a:alpha val="43137"/>
                    </a:srgbClr>
                  </a:outerShdw>
                </a:effectLst>
              </a:rPr>
              <a:t>VOUS AVEZ MAINTENANT LES BASES </a:t>
            </a:r>
          </a:p>
          <a:p>
            <a:pPr lvl="0" algn="r"/>
            <a:r>
              <a:rPr lang="fr-FR" sz="4000" b="1" dirty="0">
                <a:solidFill>
                  <a:srgbClr val="831F82"/>
                </a:solidFill>
                <a:effectLst>
                  <a:outerShdw blurRad="38100" dist="38100" dir="2700000" algn="tl">
                    <a:srgbClr val="000000">
                      <a:alpha val="43137"/>
                    </a:srgbClr>
                  </a:outerShdw>
                </a:effectLst>
              </a:rPr>
              <a:t>POUR METTRE EN PAGE VOS DOCUMENTS WORD</a:t>
            </a:r>
          </a:p>
        </p:txBody>
      </p:sp>
    </p:spTree>
    <p:extLst>
      <p:ext uri="{BB962C8B-B14F-4D97-AF65-F5344CB8AC3E}">
        <p14:creationId xmlns:p14="http://schemas.microsoft.com/office/powerpoint/2010/main" val="110371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39559"/>
            <a:ext cx="9077325" cy="518992"/>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CHANGER LA FORME DE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POLICE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4</a:t>
            </a:fld>
            <a:endParaRPr lang="fr-FR" altLang="fr-FR"/>
          </a:p>
        </p:txBody>
      </p:sp>
      <p:pic>
        <p:nvPicPr>
          <p:cNvPr id="6" name="Image 5"/>
          <p:cNvPicPr>
            <a:picLocks noChangeAspect="1"/>
          </p:cNvPicPr>
          <p:nvPr/>
        </p:nvPicPr>
        <p:blipFill>
          <a:blip r:embed="rId2"/>
          <a:stretch>
            <a:fillRect/>
          </a:stretch>
        </p:blipFill>
        <p:spPr>
          <a:xfrm>
            <a:off x="1986940" y="615452"/>
            <a:ext cx="8218120" cy="5627096"/>
          </a:xfrm>
          <a:prstGeom prst="rect">
            <a:avLst/>
          </a:prstGeom>
        </p:spPr>
      </p:pic>
      <p:sp>
        <p:nvSpPr>
          <p:cNvPr id="7" name="Ellipse 6"/>
          <p:cNvSpPr/>
          <p:nvPr/>
        </p:nvSpPr>
        <p:spPr>
          <a:xfrm>
            <a:off x="2355011" y="767751"/>
            <a:ext cx="405442" cy="310551"/>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3191774" y="948906"/>
            <a:ext cx="1716656" cy="845388"/>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492370" y="2893536"/>
            <a:ext cx="3209026" cy="1738849"/>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1606169" y="3007338"/>
            <a:ext cx="3171210" cy="1846659"/>
          </a:xfrm>
          <a:prstGeom prst="rect">
            <a:avLst/>
          </a:prstGeom>
          <a:noFill/>
        </p:spPr>
        <p:txBody>
          <a:bodyPr wrap="square" rtlCol="0">
            <a:spAutoFit/>
          </a:bodyPr>
          <a:lstStyle/>
          <a:p>
            <a:pPr algn="ctr"/>
            <a:r>
              <a:rPr lang="fr-FR" sz="1600" b="1" dirty="0" smtClean="0">
                <a:solidFill>
                  <a:srgbClr val="831F82"/>
                </a:solidFill>
              </a:rPr>
              <a:t>Retour sur ACCUEIL</a:t>
            </a:r>
          </a:p>
          <a:p>
            <a:endParaRPr lang="fr-FR" sz="1600" dirty="0" smtClean="0">
              <a:solidFill>
                <a:srgbClr val="831F82"/>
              </a:solidFill>
            </a:endParaRPr>
          </a:p>
          <a:p>
            <a:r>
              <a:rPr lang="fr-FR" sz="1600" dirty="0" smtClean="0"/>
              <a:t>A cet endroit, vous pouvez choisir de mettre votre écriture, en GRAS, COULEUR, ITALIQUE, SOULIGNER, etc…</a:t>
            </a:r>
          </a:p>
          <a:p>
            <a:endParaRPr lang="fr-FR" dirty="0"/>
          </a:p>
        </p:txBody>
      </p:sp>
      <p:cxnSp>
        <p:nvCxnSpPr>
          <p:cNvPr id="12" name="Connecteur droit avec flèche 11"/>
          <p:cNvCxnSpPr>
            <a:stCxn id="8" idx="4"/>
            <a:endCxn id="9" idx="0"/>
          </p:cNvCxnSpPr>
          <p:nvPr/>
        </p:nvCxnSpPr>
        <p:spPr>
          <a:xfrm flipH="1">
            <a:off x="3096883" y="1794294"/>
            <a:ext cx="953219" cy="1099242"/>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24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119282"/>
            <a:ext cx="9077325" cy="389586"/>
          </a:xfrm>
        </p:spPr>
        <p:txBody>
          <a:bodyPr/>
          <a:lstStyle/>
          <a:p>
            <a:pPr lvl="0" algn="ctr" defTabSz="457200" eaLnBrk="0" fontAlgn="auto" hangingPunct="0">
              <a:spcAft>
                <a:spcPts val="0"/>
              </a:spcAft>
              <a:defRPr/>
            </a:pP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AÉRER </a:t>
            </a: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AVEC DES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INTERLIGNES</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5</a:t>
            </a:fld>
            <a:endParaRPr lang="fr-FR" altLang="fr-FR"/>
          </a:p>
        </p:txBody>
      </p:sp>
      <p:pic>
        <p:nvPicPr>
          <p:cNvPr id="6" name="Image 5"/>
          <p:cNvPicPr>
            <a:picLocks noChangeAspect="1"/>
          </p:cNvPicPr>
          <p:nvPr/>
        </p:nvPicPr>
        <p:blipFill>
          <a:blip r:embed="rId2"/>
          <a:stretch>
            <a:fillRect/>
          </a:stretch>
        </p:blipFill>
        <p:spPr>
          <a:xfrm>
            <a:off x="2352731" y="664224"/>
            <a:ext cx="7486537" cy="5529551"/>
          </a:xfrm>
          <a:prstGeom prst="rect">
            <a:avLst/>
          </a:prstGeom>
        </p:spPr>
      </p:pic>
      <p:sp>
        <p:nvSpPr>
          <p:cNvPr id="8" name="Ellipse 7"/>
          <p:cNvSpPr/>
          <p:nvPr/>
        </p:nvSpPr>
        <p:spPr>
          <a:xfrm>
            <a:off x="3347049" y="785004"/>
            <a:ext cx="638355" cy="301924"/>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6538823" y="974785"/>
            <a:ext cx="923026" cy="664234"/>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125748" y="3105512"/>
            <a:ext cx="6668218" cy="1466487"/>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dirty="0">
                <a:solidFill>
                  <a:srgbClr val="831F82"/>
                </a:solidFill>
                <a:latin typeface="Calibri" pitchFamily="34" charset="0"/>
              </a:rPr>
              <a:t>Aller sur MISE EN PAGE</a:t>
            </a:r>
            <a:r>
              <a:rPr lang="fr-FR" sz="1600" dirty="0">
                <a:solidFill>
                  <a:srgbClr val="831F82"/>
                </a:solidFill>
                <a:latin typeface="Calibri" pitchFamily="34" charset="0"/>
              </a:rPr>
              <a:t>.</a:t>
            </a:r>
          </a:p>
          <a:p>
            <a:pPr lvl="0" algn="ctr"/>
            <a:endParaRPr lang="fr-FR" sz="1400" dirty="0">
              <a:solidFill>
                <a:srgbClr val="831F82"/>
              </a:solidFill>
              <a:latin typeface="Calibri" pitchFamily="34" charset="0"/>
            </a:endParaRPr>
          </a:p>
          <a:p>
            <a:pPr marL="285750" lvl="0" indent="-285750">
              <a:buFont typeface="Arial" panose="020B0604020202020204" pitchFamily="34" charset="0"/>
              <a:buChar char="•"/>
            </a:pPr>
            <a:r>
              <a:rPr lang="fr-FR" sz="1600" dirty="0">
                <a:solidFill>
                  <a:prstClr val="black"/>
                </a:solidFill>
                <a:latin typeface="Calibri" pitchFamily="34" charset="0"/>
              </a:rPr>
              <a:t>Mettre le curseur après un titre et taper sur la touche </a:t>
            </a:r>
            <a:r>
              <a:rPr lang="fr-FR" sz="1600" b="1" dirty="0" smtClean="0">
                <a:solidFill>
                  <a:srgbClr val="831F82"/>
                </a:solidFill>
                <a:latin typeface="Calibri" pitchFamily="34" charset="0"/>
              </a:rPr>
              <a:t>ENTRÉE</a:t>
            </a:r>
            <a:r>
              <a:rPr lang="fr-FR" sz="1600" dirty="0" smtClean="0">
                <a:solidFill>
                  <a:prstClr val="black"/>
                </a:solidFill>
                <a:latin typeface="Calibri" pitchFamily="34" charset="0"/>
              </a:rPr>
              <a:t> </a:t>
            </a:r>
            <a:r>
              <a:rPr lang="fr-FR" sz="1600" dirty="0">
                <a:solidFill>
                  <a:prstClr val="black"/>
                </a:solidFill>
                <a:latin typeface="Calibri" pitchFamily="34" charset="0"/>
              </a:rPr>
              <a:t>du clavier.</a:t>
            </a:r>
          </a:p>
          <a:p>
            <a:pPr marL="285750" lvl="0" indent="-285750">
              <a:buFont typeface="Arial" panose="020B0604020202020204" pitchFamily="34" charset="0"/>
              <a:buChar char="•"/>
            </a:pPr>
            <a:r>
              <a:rPr lang="fr-FR" sz="1600" dirty="0">
                <a:solidFill>
                  <a:prstClr val="black"/>
                </a:solidFill>
                <a:latin typeface="Calibri" pitchFamily="34" charset="0"/>
              </a:rPr>
              <a:t>Sur </a:t>
            </a:r>
            <a:r>
              <a:rPr lang="fr-FR" sz="1600" b="1" dirty="0">
                <a:solidFill>
                  <a:srgbClr val="831F82"/>
                </a:solidFill>
                <a:latin typeface="Calibri" pitchFamily="34" charset="0"/>
              </a:rPr>
              <a:t>ESPACEMENT</a:t>
            </a:r>
            <a:r>
              <a:rPr lang="fr-FR" sz="1600" dirty="0">
                <a:solidFill>
                  <a:srgbClr val="831F82"/>
                </a:solidFill>
                <a:latin typeface="Calibri" pitchFamily="34" charset="0"/>
              </a:rPr>
              <a:t> </a:t>
            </a:r>
            <a:r>
              <a:rPr lang="fr-FR" sz="1600" dirty="0">
                <a:solidFill>
                  <a:prstClr val="black"/>
                </a:solidFill>
                <a:latin typeface="Calibri" pitchFamily="34" charset="0"/>
              </a:rPr>
              <a:t>: au lieu de « 0pt » appuyer sur la flèche du haut pour aérer le texte.</a:t>
            </a:r>
          </a:p>
        </p:txBody>
      </p:sp>
      <p:sp>
        <p:nvSpPr>
          <p:cNvPr id="11" name="Ellipse 10"/>
          <p:cNvSpPr/>
          <p:nvPr/>
        </p:nvSpPr>
        <p:spPr>
          <a:xfrm>
            <a:off x="4054415" y="1863305"/>
            <a:ext cx="810883" cy="284585"/>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3" name="Connecteur droit avec flèche 12"/>
          <p:cNvCxnSpPr>
            <a:stCxn id="8" idx="6"/>
            <a:endCxn id="9" idx="2"/>
          </p:cNvCxnSpPr>
          <p:nvPr/>
        </p:nvCxnSpPr>
        <p:spPr>
          <a:xfrm>
            <a:off x="3985404" y="935966"/>
            <a:ext cx="2553419" cy="370936"/>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9" idx="3"/>
            <a:endCxn id="11" idx="6"/>
          </p:cNvCxnSpPr>
          <p:nvPr/>
        </p:nvCxnSpPr>
        <p:spPr>
          <a:xfrm flipH="1">
            <a:off x="4865298" y="1541744"/>
            <a:ext cx="1808699" cy="463854"/>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a:stCxn id="11" idx="4"/>
            <a:endCxn id="10" idx="0"/>
          </p:cNvCxnSpPr>
          <p:nvPr/>
        </p:nvCxnSpPr>
        <p:spPr>
          <a:xfrm>
            <a:off x="4459857" y="2147890"/>
            <a:ext cx="0" cy="957622"/>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09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7336" y="79840"/>
            <a:ext cx="9077325" cy="389596"/>
          </a:xfrm>
        </p:spPr>
        <p:txBody>
          <a:bodyPr/>
          <a:lstStyle/>
          <a:p>
            <a:pPr lvl="0" algn="ctr" defTabSz="457200" eaLnBrk="0" fontAlgn="auto" hangingPunct="0">
              <a:spcAft>
                <a:spcPts val="0"/>
              </a:spcAft>
              <a:defRPr/>
            </a:pP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CRÉER </a:t>
            </a: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UNE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LISTE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6</a:t>
            </a:fld>
            <a:endParaRPr lang="fr-FR" altLang="fr-FR"/>
          </a:p>
        </p:txBody>
      </p:sp>
      <p:pic>
        <p:nvPicPr>
          <p:cNvPr id="6" name="Image 5"/>
          <p:cNvPicPr>
            <a:picLocks noChangeAspect="1"/>
          </p:cNvPicPr>
          <p:nvPr/>
        </p:nvPicPr>
        <p:blipFill rotWithShape="1">
          <a:blip r:embed="rId2"/>
          <a:srcRect b="637"/>
          <a:stretch/>
        </p:blipFill>
        <p:spPr>
          <a:xfrm>
            <a:off x="2191171" y="469436"/>
            <a:ext cx="7809653" cy="5663945"/>
          </a:xfrm>
          <a:prstGeom prst="rect">
            <a:avLst/>
          </a:prstGeom>
        </p:spPr>
      </p:pic>
      <p:sp>
        <p:nvSpPr>
          <p:cNvPr id="7" name="Rectangle 6"/>
          <p:cNvSpPr/>
          <p:nvPr/>
        </p:nvSpPr>
        <p:spPr>
          <a:xfrm>
            <a:off x="1557335" y="2223106"/>
            <a:ext cx="7310619" cy="1374109"/>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dirty="0">
                <a:solidFill>
                  <a:prstClr val="black"/>
                </a:solidFill>
                <a:latin typeface="Calibri" pitchFamily="34" charset="0"/>
              </a:rPr>
              <a:t>Choisir une liste (forme ou n°).</a:t>
            </a:r>
          </a:p>
          <a:p>
            <a:pPr marL="285750" lvl="0" indent="-285750">
              <a:buFont typeface="Arial" panose="020B0604020202020204" pitchFamily="34" charset="0"/>
              <a:buChar char="•"/>
            </a:pPr>
            <a:r>
              <a:rPr lang="fr-FR" sz="1600" dirty="0">
                <a:solidFill>
                  <a:prstClr val="black"/>
                </a:solidFill>
                <a:latin typeface="Calibri" pitchFamily="34" charset="0"/>
              </a:rPr>
              <a:t>Ecrire une phrase.</a:t>
            </a:r>
          </a:p>
          <a:p>
            <a:pPr marL="285750" lvl="0" indent="-285750">
              <a:buFont typeface="Arial" panose="020B0604020202020204" pitchFamily="34" charset="0"/>
              <a:buChar char="•"/>
            </a:pPr>
            <a:r>
              <a:rPr lang="fr-FR" sz="1600" dirty="0">
                <a:solidFill>
                  <a:prstClr val="black"/>
                </a:solidFill>
                <a:latin typeface="Calibri" pitchFamily="34" charset="0"/>
              </a:rPr>
              <a:t>Taper sur la touche </a:t>
            </a:r>
            <a:r>
              <a:rPr lang="fr-FR" sz="1600" b="1" dirty="0">
                <a:solidFill>
                  <a:srgbClr val="831F82"/>
                </a:solidFill>
                <a:latin typeface="Calibri" pitchFamily="34" charset="0"/>
              </a:rPr>
              <a:t>ENTREE</a:t>
            </a:r>
            <a:r>
              <a:rPr lang="fr-FR" sz="1600" b="1" dirty="0">
                <a:solidFill>
                  <a:prstClr val="black"/>
                </a:solidFill>
                <a:latin typeface="Calibri" pitchFamily="34" charset="0"/>
              </a:rPr>
              <a:t> </a:t>
            </a:r>
            <a:r>
              <a:rPr lang="fr-FR" sz="1600" dirty="0">
                <a:solidFill>
                  <a:prstClr val="black"/>
                </a:solidFill>
                <a:latin typeface="Calibri" pitchFamily="34" charset="0"/>
              </a:rPr>
              <a:t>pour passer à la ligne suivante.</a:t>
            </a:r>
          </a:p>
          <a:p>
            <a:pPr lvl="0"/>
            <a:r>
              <a:rPr lang="fr-FR" sz="1600" dirty="0">
                <a:solidFill>
                  <a:prstClr val="black"/>
                </a:solidFill>
                <a:latin typeface="Calibri" pitchFamily="34" charset="0"/>
              </a:rPr>
              <a:t>Vous avez la possibilité de changer la forme ou le style de numérotation dans la liste déroulante.</a:t>
            </a:r>
          </a:p>
        </p:txBody>
      </p:sp>
      <p:sp>
        <p:nvSpPr>
          <p:cNvPr id="8" name="Ellipse 7"/>
          <p:cNvSpPr/>
          <p:nvPr/>
        </p:nvSpPr>
        <p:spPr>
          <a:xfrm>
            <a:off x="2484408" y="564813"/>
            <a:ext cx="474452" cy="294219"/>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4822165" y="692405"/>
            <a:ext cx="776377" cy="627437"/>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5" name="Connecteur droit avec flèche 14"/>
          <p:cNvCxnSpPr>
            <a:stCxn id="9" idx="4"/>
            <a:endCxn id="7" idx="0"/>
          </p:cNvCxnSpPr>
          <p:nvPr/>
        </p:nvCxnSpPr>
        <p:spPr>
          <a:xfrm>
            <a:off x="5210354" y="1319842"/>
            <a:ext cx="2291" cy="903264"/>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99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75527"/>
            <a:ext cx="9077325" cy="398222"/>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JUSTIFIER LE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TEXTE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a:solidFill>
                  <a:prstClr val="white"/>
                </a:solidFill>
              </a:rPr>
              <a:t>- Centre de </a:t>
            </a:r>
            <a:r>
              <a:rPr lang="fr-FR" altLang="fr-FR" dirty="0" smtClean="0">
                <a:solidFill>
                  <a:prstClr val="white"/>
                </a:solidFill>
              </a:rPr>
              <a:t>Documentation</a:t>
            </a:r>
            <a:endParaRPr lang="fr-FR" altLang="fr-FR" dirty="0">
              <a:solidFill>
                <a:prstClr val="white"/>
              </a:solidFill>
            </a:endParaRPr>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7</a:t>
            </a:fld>
            <a:endParaRPr lang="fr-FR" altLang="fr-FR"/>
          </a:p>
        </p:txBody>
      </p:sp>
      <p:pic>
        <p:nvPicPr>
          <p:cNvPr id="6" name="Image 5"/>
          <p:cNvPicPr>
            <a:picLocks noChangeAspect="1"/>
          </p:cNvPicPr>
          <p:nvPr/>
        </p:nvPicPr>
        <p:blipFill>
          <a:blip r:embed="rId2"/>
          <a:stretch>
            <a:fillRect/>
          </a:stretch>
        </p:blipFill>
        <p:spPr>
          <a:xfrm>
            <a:off x="1941216" y="575824"/>
            <a:ext cx="8309568" cy="5706351"/>
          </a:xfrm>
          <a:prstGeom prst="rect">
            <a:avLst/>
          </a:prstGeom>
        </p:spPr>
      </p:pic>
      <p:sp>
        <p:nvSpPr>
          <p:cNvPr id="7" name="Ellipse 6"/>
          <p:cNvSpPr/>
          <p:nvPr/>
        </p:nvSpPr>
        <p:spPr>
          <a:xfrm>
            <a:off x="2294626" y="733245"/>
            <a:ext cx="422695" cy="215661"/>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5218981" y="1052423"/>
            <a:ext cx="319177" cy="353683"/>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2285999" y="2147979"/>
            <a:ext cx="6185139" cy="664232"/>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fr-FR" sz="1600">
                <a:solidFill>
                  <a:prstClr val="black"/>
                </a:solidFill>
                <a:latin typeface="Calibri" pitchFamily="34" charset="0"/>
              </a:rPr>
              <a:t>Pour justifier le texte, vous devez le sélectionner et cliquer sur </a:t>
            </a:r>
            <a:r>
              <a:rPr lang="fr-FR" sz="1600" b="1">
                <a:solidFill>
                  <a:srgbClr val="831F82"/>
                </a:solidFill>
                <a:latin typeface="Calibri" pitchFamily="34" charset="0"/>
              </a:rPr>
              <a:t>justifier.</a:t>
            </a:r>
            <a:endParaRPr lang="fr-FR" sz="1600" b="1" dirty="0">
              <a:solidFill>
                <a:srgbClr val="831F82"/>
              </a:solidFill>
              <a:latin typeface="Calibri" pitchFamily="34" charset="0"/>
            </a:endParaRPr>
          </a:p>
        </p:txBody>
      </p:sp>
      <p:cxnSp>
        <p:nvCxnSpPr>
          <p:cNvPr id="11" name="Connecteur droit avec flèche 10"/>
          <p:cNvCxnSpPr>
            <a:stCxn id="8" idx="4"/>
            <a:endCxn id="9" idx="0"/>
          </p:cNvCxnSpPr>
          <p:nvPr/>
        </p:nvCxnSpPr>
        <p:spPr>
          <a:xfrm flipH="1">
            <a:off x="5378569" y="1406106"/>
            <a:ext cx="1" cy="741873"/>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74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77547"/>
            <a:ext cx="9077325" cy="424102"/>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ALIGNEMENT DU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TEXTE</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dirty="0" smtClean="0"/>
              <a:t> </a:t>
            </a:r>
            <a:r>
              <a:rPr lang="fr-FR" altLang="fr-FR" dirty="0" smtClean="0">
                <a:solidFill>
                  <a:prstClr val="white"/>
                </a:solidFill>
              </a:rPr>
              <a:t>- </a:t>
            </a:r>
            <a:r>
              <a:rPr lang="fr-FR" altLang="fr-FR" dirty="0">
                <a:solidFill>
                  <a:prstClr val="white"/>
                </a:solidFill>
              </a:rPr>
              <a:t>Centre de </a:t>
            </a:r>
            <a:r>
              <a:rPr lang="fr-FR" altLang="fr-FR" dirty="0" smtClean="0">
                <a:solidFill>
                  <a:prstClr val="white"/>
                </a:solidFill>
              </a:rPr>
              <a:t>Documentation</a:t>
            </a:r>
            <a:r>
              <a:rPr lang="fr-FR" dirty="0" smtClean="0"/>
              <a:t> </a:t>
            </a:r>
            <a:endParaRPr lang="fr-FR" dirty="0"/>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8</a:t>
            </a:fld>
            <a:endParaRPr lang="fr-FR" altLang="fr-FR"/>
          </a:p>
        </p:txBody>
      </p:sp>
      <p:pic>
        <p:nvPicPr>
          <p:cNvPr id="6" name="Image 5"/>
          <p:cNvPicPr>
            <a:picLocks noChangeAspect="1"/>
          </p:cNvPicPr>
          <p:nvPr/>
        </p:nvPicPr>
        <p:blipFill>
          <a:blip r:embed="rId2"/>
          <a:stretch>
            <a:fillRect/>
          </a:stretch>
        </p:blipFill>
        <p:spPr>
          <a:xfrm>
            <a:off x="1990241" y="501649"/>
            <a:ext cx="8224217" cy="5736833"/>
          </a:xfrm>
          <a:prstGeom prst="rect">
            <a:avLst/>
          </a:prstGeom>
        </p:spPr>
      </p:pic>
      <p:sp>
        <p:nvSpPr>
          <p:cNvPr id="7" name="Ellipse 6"/>
          <p:cNvSpPr/>
          <p:nvPr/>
        </p:nvSpPr>
        <p:spPr>
          <a:xfrm>
            <a:off x="2346385" y="619517"/>
            <a:ext cx="396815" cy="224287"/>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3914595" y="1234234"/>
            <a:ext cx="583002" cy="310552"/>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273115" y="2527540"/>
            <a:ext cx="5865962" cy="1276709"/>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a:solidFill>
                  <a:prstClr val="black"/>
                </a:solidFill>
                <a:latin typeface="Calibri" pitchFamily="34" charset="0"/>
              </a:rPr>
              <a:t>Sélectionner le texte et l’aligner ou vous le souhaitez.</a:t>
            </a:r>
          </a:p>
          <a:p>
            <a:pPr marL="285750" lvl="0" indent="-285750">
              <a:buFont typeface="Arial" panose="020B0604020202020204" pitchFamily="34" charset="0"/>
              <a:buChar char="•"/>
            </a:pPr>
            <a:r>
              <a:rPr lang="fr-FR" sz="1600">
                <a:solidFill>
                  <a:prstClr val="black"/>
                </a:solidFill>
                <a:latin typeface="Calibri" pitchFamily="34" charset="0"/>
              </a:rPr>
              <a:t>Cliquer sur la flèche qui se situe sur la règle en haut de page.</a:t>
            </a:r>
          </a:p>
          <a:p>
            <a:pPr lvl="0"/>
            <a:r>
              <a:rPr lang="fr-FR" sz="1600">
                <a:solidFill>
                  <a:prstClr val="black"/>
                </a:solidFill>
                <a:latin typeface="Calibri" pitchFamily="34" charset="0"/>
              </a:rPr>
              <a:t>Une ligne pointillée apparait, déplacer selon l'alignement du texte choisi. </a:t>
            </a:r>
            <a:endParaRPr lang="fr-FR" sz="1600" dirty="0">
              <a:solidFill>
                <a:prstClr val="black"/>
              </a:solidFill>
              <a:latin typeface="Calibri" pitchFamily="34" charset="0"/>
            </a:endParaRPr>
          </a:p>
        </p:txBody>
      </p:sp>
      <p:cxnSp>
        <p:nvCxnSpPr>
          <p:cNvPr id="11" name="Connecteur droit avec flèche 10"/>
          <p:cNvCxnSpPr>
            <a:stCxn id="8" idx="4"/>
            <a:endCxn id="9" idx="0"/>
          </p:cNvCxnSpPr>
          <p:nvPr/>
        </p:nvCxnSpPr>
        <p:spPr>
          <a:xfrm>
            <a:off x="4206096" y="1544786"/>
            <a:ext cx="0" cy="982754"/>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04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88" y="68922"/>
            <a:ext cx="9077325" cy="432728"/>
          </a:xfrm>
        </p:spPr>
        <p:txBody>
          <a:bodyPr/>
          <a:lstStyle/>
          <a:p>
            <a:pPr lvl="0" algn="ctr" defTabSz="457200" eaLnBrk="0" fontAlgn="auto" hangingPunct="0">
              <a:spcAft>
                <a:spcPts val="0"/>
              </a:spcAft>
              <a:defRPr/>
            </a:pPr>
            <a:r>
              <a:rPr lang="fr-FR" sz="2400" b="1" dirty="0">
                <a:solidFill>
                  <a:srgbClr val="831F82"/>
                </a:solidFill>
                <a:effectLst>
                  <a:outerShdw blurRad="38100" dist="38100" dir="2700000" algn="tl">
                    <a:srgbClr val="000000">
                      <a:alpha val="43137"/>
                    </a:srgbClr>
                  </a:outerShdw>
                </a:effectLst>
                <a:latin typeface="Calibri" pitchFamily="34" charset="0"/>
                <a:ea typeface="+mn-ea"/>
                <a:cs typeface="+mn-cs"/>
              </a:rPr>
              <a:t>CHANGER LES </a:t>
            </a:r>
            <a:r>
              <a:rPr lang="fr-FR" sz="2400" b="1" dirty="0" smtClean="0">
                <a:solidFill>
                  <a:srgbClr val="831F82"/>
                </a:solidFill>
                <a:effectLst>
                  <a:outerShdw blurRad="38100" dist="38100" dir="2700000" algn="tl">
                    <a:srgbClr val="000000">
                      <a:alpha val="43137"/>
                    </a:srgbClr>
                  </a:outerShdw>
                </a:effectLst>
                <a:latin typeface="Calibri" pitchFamily="34" charset="0"/>
                <a:ea typeface="+mn-ea"/>
                <a:cs typeface="+mn-cs"/>
              </a:rPr>
              <a:t>MARGES</a:t>
            </a:r>
            <a:endParaRPr lang="fr-FR" dirty="0"/>
          </a:p>
        </p:txBody>
      </p:sp>
      <p:sp>
        <p:nvSpPr>
          <p:cNvPr id="4" name="Espace réservé de la date 3"/>
          <p:cNvSpPr>
            <a:spLocks noGrp="1"/>
          </p:cNvSpPr>
          <p:nvPr>
            <p:ph type="dt" sz="half" idx="10"/>
          </p:nvPr>
        </p:nvSpPr>
        <p:spPr/>
        <p:txBody>
          <a:bodyPr/>
          <a:lstStyle/>
          <a:p>
            <a:pPr lvl="0" fontAlgn="base">
              <a:spcBef>
                <a:spcPct val="0"/>
              </a:spcBef>
              <a:spcAft>
                <a:spcPct val="0"/>
              </a:spcAft>
            </a:pPr>
            <a:fld id="{F86066F3-4FDD-446D-8F93-03CA9E55F841}" type="datetime2">
              <a:rPr lang="fr-FR" smtClean="0"/>
              <a:pPr lvl="0" fontAlgn="base">
                <a:spcBef>
                  <a:spcPct val="0"/>
                </a:spcBef>
                <a:spcAft>
                  <a:spcPct val="0"/>
                </a:spcAft>
              </a:pPr>
              <a:t>mardi 12 juillet 2022</a:t>
            </a:fld>
            <a:r>
              <a:rPr lang="fr-FR" altLang="fr-FR" dirty="0">
                <a:solidFill>
                  <a:prstClr val="white"/>
                </a:solidFill>
              </a:rPr>
              <a:t>- Centre de </a:t>
            </a:r>
            <a:r>
              <a:rPr lang="fr-FR" altLang="fr-FR" dirty="0" smtClean="0">
                <a:solidFill>
                  <a:prstClr val="white"/>
                </a:solidFill>
              </a:rPr>
              <a:t>Documentation</a:t>
            </a:r>
            <a:r>
              <a:rPr lang="fr-FR" dirty="0" smtClean="0"/>
              <a:t> </a:t>
            </a:r>
            <a:endParaRPr lang="fr-FR" dirty="0"/>
          </a:p>
        </p:txBody>
      </p:sp>
      <p:sp>
        <p:nvSpPr>
          <p:cNvPr id="5" name="Espace réservé du numéro de diapositive 4"/>
          <p:cNvSpPr>
            <a:spLocks noGrp="1"/>
          </p:cNvSpPr>
          <p:nvPr>
            <p:ph type="sldNum" sz="quarter" idx="11"/>
          </p:nvPr>
        </p:nvSpPr>
        <p:spPr/>
        <p:txBody>
          <a:bodyPr/>
          <a:lstStyle/>
          <a:p>
            <a:fld id="{A7FC3735-29C3-45B5-B3FB-565289075C3A}" type="slidenum">
              <a:rPr lang="fr-FR" altLang="fr-FR" smtClean="0"/>
              <a:pPr/>
              <a:t>9</a:t>
            </a:fld>
            <a:endParaRPr lang="fr-FR" altLang="fr-FR"/>
          </a:p>
        </p:txBody>
      </p:sp>
      <p:pic>
        <p:nvPicPr>
          <p:cNvPr id="6" name="Image 5"/>
          <p:cNvPicPr>
            <a:picLocks noChangeAspect="1"/>
          </p:cNvPicPr>
          <p:nvPr/>
        </p:nvPicPr>
        <p:blipFill>
          <a:blip r:embed="rId2"/>
          <a:stretch>
            <a:fillRect/>
          </a:stretch>
        </p:blipFill>
        <p:spPr>
          <a:xfrm>
            <a:off x="2218861" y="501650"/>
            <a:ext cx="7766977" cy="5742930"/>
          </a:xfrm>
          <a:prstGeom prst="rect">
            <a:avLst/>
          </a:prstGeom>
        </p:spPr>
      </p:pic>
      <p:sp>
        <p:nvSpPr>
          <p:cNvPr id="7" name="Ellipse 6"/>
          <p:cNvSpPr/>
          <p:nvPr/>
        </p:nvSpPr>
        <p:spPr>
          <a:xfrm>
            <a:off x="3252158" y="647168"/>
            <a:ext cx="664234" cy="301924"/>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2880287" y="811541"/>
            <a:ext cx="474453" cy="612476"/>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2760453" y="1715524"/>
            <a:ext cx="1773447" cy="621102"/>
          </a:xfrm>
          <a:prstGeom prst="ellipse">
            <a:avLst/>
          </a:prstGeom>
          <a:no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757522" y="4287853"/>
            <a:ext cx="4513217" cy="1198548"/>
          </a:xfrm>
          <a:prstGeom prst="rect">
            <a:avLst/>
          </a:prstGeom>
          <a:solidFill>
            <a:schemeClr val="bg1"/>
          </a:solidFill>
          <a:ln w="38100">
            <a:solidFill>
              <a:srgbClr val="831F83"/>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dirty="0">
                <a:solidFill>
                  <a:srgbClr val="831F82"/>
                </a:solidFill>
                <a:latin typeface="Calibri" pitchFamily="34" charset="0"/>
              </a:rPr>
              <a:t>Aller sur MISE EN PAGE</a:t>
            </a:r>
          </a:p>
          <a:p>
            <a:pPr lvl="0" algn="ctr"/>
            <a:endParaRPr lang="fr-FR" sz="1400" dirty="0">
              <a:solidFill>
                <a:srgbClr val="831F82"/>
              </a:solidFill>
              <a:latin typeface="Calibri" pitchFamily="34" charset="0"/>
            </a:endParaRPr>
          </a:p>
          <a:p>
            <a:pPr marL="285750" lvl="0" indent="-285750">
              <a:buFont typeface="Arial" panose="020B0604020202020204" pitchFamily="34" charset="0"/>
              <a:buChar char="•"/>
            </a:pPr>
            <a:r>
              <a:rPr lang="fr-FR" sz="1600" dirty="0">
                <a:solidFill>
                  <a:prstClr val="black"/>
                </a:solidFill>
                <a:latin typeface="Calibri" pitchFamily="34" charset="0"/>
              </a:rPr>
              <a:t>Sélectionner </a:t>
            </a:r>
            <a:r>
              <a:rPr lang="fr-FR" sz="1600" b="1" dirty="0">
                <a:solidFill>
                  <a:srgbClr val="831F82"/>
                </a:solidFill>
                <a:latin typeface="Calibri" pitchFamily="34" charset="0"/>
              </a:rPr>
              <a:t>MARGES</a:t>
            </a:r>
            <a:r>
              <a:rPr lang="fr-FR" sz="1600" dirty="0">
                <a:solidFill>
                  <a:srgbClr val="831F82"/>
                </a:solidFill>
                <a:latin typeface="Calibri" pitchFamily="34" charset="0"/>
              </a:rPr>
              <a:t>.</a:t>
            </a:r>
            <a:endParaRPr lang="fr-FR" sz="1600" dirty="0">
              <a:solidFill>
                <a:prstClr val="black"/>
              </a:solidFill>
              <a:latin typeface="Calibri" pitchFamily="34" charset="0"/>
            </a:endParaRPr>
          </a:p>
          <a:p>
            <a:pPr marL="285750" lvl="0" indent="-285750">
              <a:buFont typeface="Arial" panose="020B0604020202020204" pitchFamily="34" charset="0"/>
              <a:buChar char="•"/>
            </a:pPr>
            <a:r>
              <a:rPr lang="fr-FR" sz="1600" dirty="0" smtClean="0">
                <a:solidFill>
                  <a:prstClr val="black"/>
                </a:solidFill>
                <a:latin typeface="Calibri" pitchFamily="34" charset="0"/>
              </a:rPr>
              <a:t>Choisir le </a:t>
            </a:r>
            <a:r>
              <a:rPr lang="fr-FR" sz="1600" dirty="0">
                <a:solidFill>
                  <a:prstClr val="black"/>
                </a:solidFill>
                <a:latin typeface="Calibri" pitchFamily="34" charset="0"/>
              </a:rPr>
              <a:t>style de </a:t>
            </a:r>
            <a:r>
              <a:rPr lang="fr-FR" sz="1600" dirty="0" smtClean="0">
                <a:solidFill>
                  <a:prstClr val="black"/>
                </a:solidFill>
                <a:latin typeface="Calibri" pitchFamily="34" charset="0"/>
              </a:rPr>
              <a:t>marges souhaité. </a:t>
            </a:r>
            <a:endParaRPr lang="fr-FR" sz="1600" dirty="0">
              <a:solidFill>
                <a:prstClr val="black"/>
              </a:solidFill>
              <a:latin typeface="Calibri" pitchFamily="34" charset="0"/>
            </a:endParaRPr>
          </a:p>
        </p:txBody>
      </p:sp>
      <p:cxnSp>
        <p:nvCxnSpPr>
          <p:cNvPr id="12" name="Connecteur droit avec flèche 11"/>
          <p:cNvCxnSpPr>
            <a:stCxn id="8" idx="5"/>
            <a:endCxn id="9" idx="0"/>
          </p:cNvCxnSpPr>
          <p:nvPr/>
        </p:nvCxnSpPr>
        <p:spPr>
          <a:xfrm>
            <a:off x="3285258" y="1334322"/>
            <a:ext cx="361919" cy="381202"/>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stCxn id="9" idx="3"/>
            <a:endCxn id="10" idx="0"/>
          </p:cNvCxnSpPr>
          <p:nvPr/>
        </p:nvCxnSpPr>
        <p:spPr>
          <a:xfrm flipH="1">
            <a:off x="3014131" y="2245668"/>
            <a:ext cx="6037" cy="2042185"/>
          </a:xfrm>
          <a:prstGeom prst="straightConnector1">
            <a:avLst/>
          </a:prstGeom>
          <a:ln>
            <a:solidFill>
              <a:srgbClr val="831F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059967"/>
      </p:ext>
    </p:extLst>
  </p:cSld>
  <p:clrMapOvr>
    <a:masterClrMapping/>
  </p:clrMapOvr>
</p:sld>
</file>

<file path=ppt/theme/theme1.xml><?xml version="1.0" encoding="utf-8"?>
<a:theme xmlns:a="http://schemas.openxmlformats.org/drawingml/2006/main" name="modèle PPT BD V2 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le BD V2 4/3" id="{DFCB0E98-4129-0844-8998-A683F3DCE38A}" vid="{422740CF-C47F-744A-86EE-7E81EB438CC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Utilisation_x0020_du_x0020_document xmlns="813968a7-f610-4f31-9580-7e687670fd10">Ne pas utiliser pour un document dédié à l'impression</Utilisation_x0020_du_x0020_docu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CD910F2075E943BB40233E08A29FA4" ma:contentTypeVersion="1" ma:contentTypeDescription="Crée un document." ma:contentTypeScope="" ma:versionID="193a6e1759936037d7ca8f19199a0dbe">
  <xsd:schema xmlns:xsd="http://www.w3.org/2001/XMLSchema" xmlns:xs="http://www.w3.org/2001/XMLSchema" xmlns:p="http://schemas.microsoft.com/office/2006/metadata/properties" xmlns:ns2="813968a7-f610-4f31-9580-7e687670fd10" targetNamespace="http://schemas.microsoft.com/office/2006/metadata/properties" ma:root="true" ma:fieldsID="ca221d646bedc8a60bdaa977883802ba" ns2:_="">
    <xsd:import namespace="813968a7-f610-4f31-9580-7e687670fd10"/>
    <xsd:element name="properties">
      <xsd:complexType>
        <xsd:sequence>
          <xsd:element name="documentManagement">
            <xsd:complexType>
              <xsd:all>
                <xsd:element ref="ns2:Utilisation_x0020_du_x0020_docu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3968a7-f610-4f31-9580-7e687670fd10" elementFormDefault="qualified">
    <xsd:import namespace="http://schemas.microsoft.com/office/2006/documentManagement/types"/>
    <xsd:import namespace="http://schemas.microsoft.com/office/infopath/2007/PartnerControls"/>
    <xsd:element name="Utilisation_x0020_du_x0020_document" ma:index="8" ma:displayName="Utilisation du document" ma:description="Ne pas utiliser pour créer un document dédié à l'impression" ma:internalName="Utilisation_x0020_du_x0020_docum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E2419A-4149-40FD-A5F5-CEBE463A4C28}">
  <ds:schemaRefs>
    <ds:schemaRef ds:uri="http://schemas.microsoft.com/office/2006/documentManagement/types"/>
    <ds:schemaRef ds:uri="http://purl.org/dc/elements/1.1/"/>
    <ds:schemaRef ds:uri="813968a7-f610-4f31-9580-7e687670fd10"/>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24E057B-8CEA-4EAE-B525-50560BFD2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3968a7-f610-4f31-9580-7e687670fd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AABB79-7D1E-4736-9A9B-3C96F68383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348</TotalTime>
  <Words>2119</Words>
  <Application>Microsoft Office PowerPoint</Application>
  <PresentationFormat>Grand écran</PresentationFormat>
  <Paragraphs>246</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Calibri Light</vt:lpstr>
      <vt:lpstr>LucidaGrande</vt:lpstr>
      <vt:lpstr>Wingdings</vt:lpstr>
      <vt:lpstr>modèle PPT BD V2 16_9</vt:lpstr>
      <vt:lpstr>LES BASES DE WORD</vt:lpstr>
      <vt:lpstr>TEXTE DE DÉPART</vt:lpstr>
      <vt:lpstr>CHANGER LA TAILLE ET LA POLICE DU TEXTE</vt:lpstr>
      <vt:lpstr>CHANGER LA FORME DE POLICE</vt:lpstr>
      <vt:lpstr>AÉRER AVEC DES INTERLIGNES</vt:lpstr>
      <vt:lpstr>CRÉER UNE LISTE</vt:lpstr>
      <vt:lpstr>JUSTIFIER LE TEXTE</vt:lpstr>
      <vt:lpstr>ALIGNEMENT DU TEXTE</vt:lpstr>
      <vt:lpstr>CHANGER LES MARGES</vt:lpstr>
      <vt:lpstr>PAGE DE GARDE</vt:lpstr>
      <vt:lpstr>PAGE DE GARDE (suite)</vt:lpstr>
      <vt:lpstr>PAGE DE GARDE VIERGE</vt:lpstr>
      <vt:lpstr>PAGE DE GARDE VIERGE (suite)</vt:lpstr>
      <vt:lpstr>PAGE DE GARDE VIERGE (suite) Retirer le numéro de page</vt:lpstr>
      <vt:lpstr>LA BIBLIOGRAPHIE</vt:lpstr>
      <vt:lpstr>LA BIBLIOGRAPHIE (suite)</vt:lpstr>
      <vt:lpstr>LA BIBLIOGRAPHIE (suite)</vt:lpstr>
      <vt:lpstr>LA BIBLIOGRAPHIE (suite)</vt:lpstr>
      <vt:lpstr>LA BIBLIOGRAPHIE (suite)</vt:lpstr>
      <vt:lpstr>LA BIBLIOGRAPHIE (suite)</vt:lpstr>
      <vt:lpstr>CRÉER UNE BIBLIOGRAPHIE AVEC WORD</vt:lpstr>
      <vt:lpstr>CRÉER UNE BIBLIOGRAPHIE AVEC WORD (suite)</vt:lpstr>
      <vt:lpstr>CRÉER UNE BIBLIOGRAPHIE AVEC WORD (suite)</vt:lpstr>
      <vt:lpstr>CRÉER UNE BIBLIOGRAPHIE AVEC WORD (suite)</vt:lpstr>
      <vt:lpstr>CRÉER UNE BIBLIOGRAPHIE AVEC WORD (suite)</vt:lpstr>
      <vt:lpstr>CRÉER UNE BIBLIOGRAPHIE AVEC WORD (suite)</vt:lpstr>
      <vt:lpstr>CRÉER UNE BIBLIOGRAPHIE AVEC WORD (suite)</vt:lpstr>
      <vt:lpstr>NORMES DE PRÉSENTATION D’UN DOCUMENT</vt:lpstr>
      <vt:lpstr>NORMES DE PRÉSENTATION D’UN DOCUMENT</vt:lpstr>
      <vt:lpstr>NORMES DE PRÉSENTATION D’UN DOCUMENT</vt:lpstr>
      <vt:lpstr>NORMES DE PRÉSENTATION D’UN DOCUMENT</vt:lpstr>
      <vt:lpstr>NORMES DE PRÉSENTATION D’UN DOCUMENT</vt:lpstr>
      <vt:lpstr>DÉFINITIONS</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belleville</dc:creator>
  <cp:lastModifiedBy>Folio Sandra</cp:lastModifiedBy>
  <cp:revision>76</cp:revision>
  <dcterms:created xsi:type="dcterms:W3CDTF">2018-06-28T13:39:43Z</dcterms:created>
  <dcterms:modified xsi:type="dcterms:W3CDTF">2022-07-12T11:42:18Z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0x01010017CD910F2075E943BB40233E08A29FA4</vt:lpwstr>
  </property>
  <property fmtid="{D5CDD505-2E9C-101B-9397-08002B2CF9AE}" pid="3" name="Order">
    <vt:r8>5200</vt:r8>
  </property>
</Properties>
</file>